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2" r:id="rId3"/>
    <p:sldId id="257" r:id="rId4"/>
    <p:sldId id="260" r:id="rId5"/>
    <p:sldId id="258" r:id="rId6"/>
    <p:sldId id="261" r:id="rId7"/>
    <p:sldId id="262" r:id="rId8"/>
    <p:sldId id="259" r:id="rId9"/>
    <p:sldId id="263" r:id="rId10"/>
    <p:sldId id="275" r:id="rId11"/>
    <p:sldId id="276" r:id="rId12"/>
    <p:sldId id="266" r:id="rId13"/>
    <p:sldId id="267" r:id="rId14"/>
    <p:sldId id="264" r:id="rId15"/>
    <p:sldId id="265" r:id="rId16"/>
    <p:sldId id="272" r:id="rId17"/>
    <p:sldId id="274" r:id="rId18"/>
    <p:sldId id="277" r:id="rId19"/>
    <p:sldId id="278" r:id="rId20"/>
    <p:sldId id="273" r:id="rId21"/>
    <p:sldId id="279" r:id="rId22"/>
    <p:sldId id="280" r:id="rId23"/>
    <p:sldId id="281" r:id="rId2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86"/>
    <a:srgbClr val="003300"/>
    <a:srgbClr val="B88800"/>
    <a:srgbClr val="000066"/>
    <a:srgbClr val="3A003A"/>
    <a:srgbClr val="CC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985" autoAdjust="0"/>
    <p:restoredTop sz="95736" autoAdjust="0"/>
  </p:normalViewPr>
  <p:slideViewPr>
    <p:cSldViewPr>
      <p:cViewPr>
        <p:scale>
          <a:sx n="100" d="100"/>
          <a:sy n="100" d="100"/>
        </p:scale>
        <p:origin x="-732" y="1026"/>
      </p:cViewPr>
      <p:guideLst>
        <p:guide orient="horz" pos="2880"/>
        <p:guide pos="2160"/>
      </p:guideLst>
    </p:cSldViewPr>
  </p:slideViewPr>
  <p:outlineViewPr>
    <p:cViewPr>
      <p:scale>
        <a:sx n="33" d="100"/>
        <a:sy n="33" d="100"/>
      </p:scale>
      <p:origin x="0" y="1744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58A4AF-636C-47DE-951B-596525DEFE82}" type="datetimeFigureOut">
              <a:rPr lang="en-US" smtClean="0"/>
              <a:pPr/>
              <a:t>8/4/2019</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8C782-143B-4E9E-9430-B692373E96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For any adults (parents, grandparents, aunts, uncles, etc..) interested</a:t>
            </a:r>
            <a:r>
              <a:rPr lang="en-US" baseline="0" dirty="0" smtClean="0">
                <a:latin typeface="Times New Roman" pitchFamily="18" charset="0"/>
                <a:cs typeface="Times New Roman" pitchFamily="18" charset="0"/>
              </a:rPr>
              <a:t> in teaching Religious Education class here at First Parish…here is all the information you need!  The pages in this power point can also be found in each classrooms “Class Binder.”</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4D48C782-143B-4E9E-9430-B692373E967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48C782-143B-4E9E-9430-B692373E967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85F39-3D96-4A55-853E-D0AA019B3D1A}" type="datetimeFigureOut">
              <a:rPr lang="en-US" smtClean="0"/>
              <a:pPr/>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85F39-3D96-4A55-853E-D0AA019B3D1A}" type="datetimeFigureOut">
              <a:rPr lang="en-US" smtClean="0"/>
              <a:pPr/>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85F39-3D96-4A55-853E-D0AA019B3D1A}" type="datetimeFigureOut">
              <a:rPr lang="en-US" smtClean="0"/>
              <a:pPr/>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85F39-3D96-4A55-853E-D0AA019B3D1A}" type="datetimeFigureOut">
              <a:rPr lang="en-US" smtClean="0"/>
              <a:pPr/>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85F39-3D96-4A55-853E-D0AA019B3D1A}" type="datetimeFigureOut">
              <a:rPr lang="en-US" smtClean="0"/>
              <a:pPr/>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85F39-3D96-4A55-853E-D0AA019B3D1A}" type="datetimeFigureOut">
              <a:rPr lang="en-US" smtClean="0"/>
              <a:pPr/>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85F39-3D96-4A55-853E-D0AA019B3D1A}" type="datetimeFigureOut">
              <a:rPr lang="en-US" smtClean="0"/>
              <a:pPr/>
              <a:t>8/4/2019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85F39-3D96-4A55-853E-D0AA019B3D1A}" type="datetimeFigureOut">
              <a:rPr lang="en-US" smtClean="0"/>
              <a:pPr/>
              <a:t>8/4/2019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85F39-3D96-4A55-853E-D0AA019B3D1A}" type="datetimeFigureOut">
              <a:rPr lang="en-US" smtClean="0"/>
              <a:pPr/>
              <a:t>8/4/2019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85F39-3D96-4A55-853E-D0AA019B3D1A}" type="datetimeFigureOut">
              <a:rPr lang="en-US" smtClean="0"/>
              <a:pPr/>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85F39-3D96-4A55-853E-D0AA019B3D1A}" type="datetimeFigureOut">
              <a:rPr lang="en-US" smtClean="0"/>
              <a:pPr/>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3565D-DD2E-463A-8AA2-852E47B106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1D85F39-3D96-4A55-853E-D0AA019B3D1A}" type="datetimeFigureOut">
              <a:rPr lang="en-US" smtClean="0"/>
              <a:pPr/>
              <a:t>8/4/2019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6E3565D-DD2E-463A-8AA2-852E47B106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fpcu_dre@yahoo.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
              <a:schemeClr val="accent2">
                <a:lumMod val="75000"/>
              </a:schemeClr>
            </a:gs>
            <a:gs pos="3000">
              <a:schemeClr val="accent2">
                <a:lumMod val="75000"/>
              </a:schemeClr>
            </a:gs>
            <a:gs pos="64000">
              <a:srgbClr val="F0EBD5"/>
            </a:gs>
            <a:gs pos="100000">
              <a:srgbClr val="D1C39F"/>
            </a:gs>
          </a:gsLst>
          <a:lin ang="2700000" scaled="1"/>
          <a:tileRect/>
        </a:gradFill>
        <a:effectLst/>
      </p:bgPr>
    </p:bg>
    <p:spTree>
      <p:nvGrpSpPr>
        <p:cNvPr id="1" name=""/>
        <p:cNvGrpSpPr/>
        <p:nvPr/>
      </p:nvGrpSpPr>
      <p:grpSpPr>
        <a:xfrm>
          <a:off x="0" y="0"/>
          <a:ext cx="0" cy="0"/>
          <a:chOff x="0" y="0"/>
          <a:chExt cx="0" cy="0"/>
        </a:xfrm>
      </p:grpSpPr>
      <p:pic>
        <p:nvPicPr>
          <p:cNvPr id="1026" name="Picture 2" descr="C:\Users\Nicki\AppData\Local\Microsoft\Windows\Temporary Internet Files\Content.IE5\YR23CVJE\MC900310354[1].wmf"/>
          <p:cNvPicPr>
            <a:picLocks noChangeAspect="1" noChangeArrowheads="1"/>
          </p:cNvPicPr>
          <p:nvPr/>
        </p:nvPicPr>
        <p:blipFill>
          <a:blip r:embed="rId3" cstate="print"/>
          <a:srcRect/>
          <a:stretch>
            <a:fillRect/>
          </a:stretch>
        </p:blipFill>
        <p:spPr bwMode="auto">
          <a:xfrm>
            <a:off x="4572000" y="6705600"/>
            <a:ext cx="2008720" cy="2145802"/>
          </a:xfrm>
          <a:prstGeom prst="rect">
            <a:avLst/>
          </a:prstGeom>
          <a:noFill/>
        </p:spPr>
      </p:pic>
      <p:pic>
        <p:nvPicPr>
          <p:cNvPr id="1028" name="Picture 4" descr="C:\Users\Nicki\AppData\Local\Microsoft\Windows\Temporary Internet Files\Content.IE5\J3DLMT36\MC900417334[1].wmf"/>
          <p:cNvPicPr>
            <a:picLocks noChangeAspect="1" noChangeArrowheads="1"/>
          </p:cNvPicPr>
          <p:nvPr/>
        </p:nvPicPr>
        <p:blipFill>
          <a:blip r:embed="rId4" cstate="print"/>
          <a:srcRect/>
          <a:stretch>
            <a:fillRect/>
          </a:stretch>
        </p:blipFill>
        <p:spPr bwMode="auto">
          <a:xfrm>
            <a:off x="304800" y="6858000"/>
            <a:ext cx="1905000" cy="1928642"/>
          </a:xfrm>
          <a:prstGeom prst="rect">
            <a:avLst/>
          </a:prstGeom>
          <a:noFill/>
        </p:spPr>
      </p:pic>
      <p:sp>
        <p:nvSpPr>
          <p:cNvPr id="2" name="Title 1"/>
          <p:cNvSpPr>
            <a:spLocks noGrp="1"/>
          </p:cNvSpPr>
          <p:nvPr>
            <p:ph type="ctrTitle"/>
          </p:nvPr>
        </p:nvSpPr>
        <p:spPr>
          <a:xfrm>
            <a:off x="533400" y="457200"/>
            <a:ext cx="5829300" cy="4953000"/>
          </a:xfrm>
        </p:spPr>
        <p:txBody>
          <a:bodyPr>
            <a:normAutofit/>
          </a:bodyPr>
          <a:lstStyle/>
          <a:p>
            <a:r>
              <a:rPr lang="en-US" sz="6000" b="1" dirty="0" err="1" smtClean="0">
                <a:latin typeface="Papyrus" pitchFamily="66" charset="0"/>
              </a:rPr>
              <a:t>FPCU</a:t>
            </a:r>
            <a:r>
              <a:rPr lang="en-US" sz="6000" b="1" dirty="0" smtClean="0">
                <a:latin typeface="Papyrus" pitchFamily="66" charset="0"/>
              </a:rPr>
              <a:t> </a:t>
            </a:r>
            <a:r>
              <a:rPr lang="en-US" sz="5600" b="1" dirty="0" smtClean="0">
                <a:latin typeface="Papyrus" pitchFamily="66" charset="0"/>
              </a:rPr>
              <a:t/>
            </a:r>
            <a:br>
              <a:rPr lang="en-US" sz="5600" b="1" dirty="0" smtClean="0">
                <a:latin typeface="Papyrus" pitchFamily="66" charset="0"/>
              </a:rPr>
            </a:br>
            <a:r>
              <a:rPr lang="en-US" sz="5600" b="1" dirty="0" smtClean="0">
                <a:latin typeface="Papyrus" pitchFamily="66" charset="0"/>
              </a:rPr>
              <a:t>Religious Education </a:t>
            </a:r>
            <a:r>
              <a:rPr lang="en-US" sz="2000" b="1" dirty="0" smtClean="0">
                <a:latin typeface="Papyrus" pitchFamily="66" charset="0"/>
              </a:rPr>
              <a:t/>
            </a:r>
            <a:br>
              <a:rPr lang="en-US" sz="2000" b="1" dirty="0" smtClean="0">
                <a:latin typeface="Papyrus" pitchFamily="66" charset="0"/>
              </a:rPr>
            </a:br>
            <a:r>
              <a:rPr lang="en-US" sz="2000" b="1" dirty="0" smtClean="0">
                <a:latin typeface="Papyrus" pitchFamily="66" charset="0"/>
              </a:rPr>
              <a:t/>
            </a:r>
            <a:br>
              <a:rPr lang="en-US" sz="2000" b="1" dirty="0" smtClean="0">
                <a:latin typeface="Papyrus" pitchFamily="66" charset="0"/>
              </a:rPr>
            </a:br>
            <a:r>
              <a:rPr lang="en-US" sz="2000" b="1" dirty="0">
                <a:latin typeface="Papyrus" pitchFamily="66" charset="0"/>
              </a:rPr>
              <a:t/>
            </a:r>
            <a:br>
              <a:rPr lang="en-US" sz="2000" b="1" dirty="0">
                <a:latin typeface="Papyrus" pitchFamily="66" charset="0"/>
              </a:rPr>
            </a:br>
            <a:r>
              <a:rPr lang="en-US" sz="4800" b="1" dirty="0" smtClean="0">
                <a:latin typeface="Papyrus" pitchFamily="66" charset="0"/>
              </a:rPr>
              <a:t/>
            </a:r>
            <a:br>
              <a:rPr lang="en-US" sz="4800" b="1" dirty="0" smtClean="0">
                <a:latin typeface="Papyrus" pitchFamily="66" charset="0"/>
              </a:rPr>
            </a:br>
            <a:r>
              <a:rPr lang="en-US" sz="4800" b="1" dirty="0" smtClean="0">
                <a:latin typeface="Papyrus" pitchFamily="66" charset="0"/>
              </a:rPr>
              <a:t>Class Binder</a:t>
            </a:r>
            <a:endParaRPr lang="en-US" sz="4800" b="1" dirty="0">
              <a:latin typeface="Papyrus" pitchFamily="66" charset="0"/>
            </a:endParaRPr>
          </a:p>
        </p:txBody>
      </p:sp>
      <p:sp>
        <p:nvSpPr>
          <p:cNvPr id="3" name="Subtitle 2"/>
          <p:cNvSpPr>
            <a:spLocks noGrp="1"/>
          </p:cNvSpPr>
          <p:nvPr>
            <p:ph type="subTitle" idx="1"/>
          </p:nvPr>
        </p:nvSpPr>
        <p:spPr>
          <a:xfrm>
            <a:off x="914400" y="4876800"/>
            <a:ext cx="4800600" cy="3175000"/>
          </a:xfrm>
        </p:spPr>
        <p:txBody>
          <a:bodyPr>
            <a:normAutofit/>
          </a:bodyPr>
          <a:lstStyle/>
          <a:p>
            <a:endParaRPr lang="en-US" sz="1000" dirty="0" smtClean="0">
              <a:latin typeface="Comic Sans MS" pitchFamily="66" charset="0"/>
            </a:endParaRPr>
          </a:p>
          <a:p>
            <a:r>
              <a:rPr lang="en-US" b="1" dirty="0" smtClean="0">
                <a:solidFill>
                  <a:schemeClr val="tx1"/>
                </a:solidFill>
                <a:latin typeface="Comic Sans MS" pitchFamily="66" charset="0"/>
              </a:rPr>
              <a:t>Parent/Teacher Handbook: </a:t>
            </a:r>
          </a:p>
          <a:p>
            <a:endParaRPr lang="en-US" sz="200" b="1" dirty="0" smtClean="0">
              <a:solidFill>
                <a:schemeClr val="tx1"/>
              </a:solidFill>
              <a:latin typeface="Comic Sans MS" pitchFamily="66" charset="0"/>
            </a:endParaRPr>
          </a:p>
          <a:p>
            <a:r>
              <a:rPr lang="en-US" i="1" dirty="0" smtClean="0">
                <a:solidFill>
                  <a:schemeClr val="tx1"/>
                </a:solidFill>
                <a:latin typeface="Comic Sans MS" pitchFamily="66" charset="0"/>
              </a:rPr>
              <a:t>Important Information &amp; Resources for teaching RE</a:t>
            </a:r>
          </a:p>
        </p:txBody>
      </p:sp>
      <p:pic>
        <p:nvPicPr>
          <p:cNvPr id="1052" name="Picture 28" descr="C:\Users\Nicki\AppData\Local\Microsoft\Windows\Temporary Internet Files\Content.IE5\YR23CVJE\MC900323340[1].wmf"/>
          <p:cNvPicPr>
            <a:picLocks noChangeAspect="1" noChangeArrowheads="1"/>
          </p:cNvPicPr>
          <p:nvPr/>
        </p:nvPicPr>
        <p:blipFill>
          <a:blip r:embed="rId5" cstate="print"/>
          <a:srcRect/>
          <a:stretch>
            <a:fillRect/>
          </a:stretch>
        </p:blipFill>
        <p:spPr bwMode="auto">
          <a:xfrm rot="10800000">
            <a:off x="0" y="0"/>
            <a:ext cx="2135380" cy="140032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lstStyle/>
          <a:p>
            <a:r>
              <a:rPr lang="en-US" b="1" u="sng" dirty="0" smtClean="0">
                <a:latin typeface="Papyrus"/>
              </a:rPr>
              <a:t>RE Class Schedule</a:t>
            </a:r>
            <a:endParaRPr lang="en-US" dirty="0"/>
          </a:p>
        </p:txBody>
      </p:sp>
      <p:sp>
        <p:nvSpPr>
          <p:cNvPr id="3" name="Content Placeholder 2"/>
          <p:cNvSpPr>
            <a:spLocks noGrp="1"/>
          </p:cNvSpPr>
          <p:nvPr>
            <p:ph idx="1"/>
          </p:nvPr>
        </p:nvSpPr>
        <p:spPr>
          <a:xfrm>
            <a:off x="304800" y="1295400"/>
            <a:ext cx="6172200" cy="7543800"/>
          </a:xfrm>
        </p:spPr>
        <p:txBody>
          <a:bodyPr/>
          <a:lstStyle/>
          <a:p>
            <a:pPr algn="ctr">
              <a:buNone/>
            </a:pPr>
            <a:r>
              <a:rPr lang="en-US" sz="1500" b="1" dirty="0" smtClean="0">
                <a:latin typeface="Papyrus"/>
              </a:rPr>
              <a:t>10:45ish			Leave Worship / Go To Classrooms</a:t>
            </a:r>
          </a:p>
          <a:p>
            <a:pPr>
              <a:buNone/>
            </a:pPr>
            <a:r>
              <a:rPr lang="en-US" sz="2000" b="1" dirty="0" smtClean="0">
                <a:latin typeface="Papyrus"/>
              </a:rPr>
              <a:t>1. </a:t>
            </a:r>
            <a:r>
              <a:rPr lang="en-US" sz="2000" b="1" u="sng" dirty="0" smtClean="0">
                <a:latin typeface="Papyrus"/>
              </a:rPr>
              <a:t>Attendance:</a:t>
            </a:r>
            <a:r>
              <a:rPr lang="en-US" sz="2800" b="1" dirty="0" smtClean="0">
                <a:latin typeface="Comic Sans MS"/>
              </a:rPr>
              <a:t> 	</a:t>
            </a:r>
            <a:r>
              <a:rPr lang="en-US" sz="1600" b="1" dirty="0" smtClean="0">
                <a:latin typeface="Comic Sans MS"/>
              </a:rPr>
              <a:t>Check off children who are here</a:t>
            </a:r>
            <a:r>
              <a:rPr lang="en-US" sz="2800" dirty="0" smtClean="0">
                <a:latin typeface="Comic Sans MS"/>
              </a:rPr>
              <a:t>	</a:t>
            </a:r>
            <a:endParaRPr lang="en-US" sz="1600" dirty="0" smtClean="0"/>
          </a:p>
          <a:p>
            <a:pPr>
              <a:buNone/>
            </a:pPr>
            <a:r>
              <a:rPr lang="en-US" sz="2000" b="1" dirty="0" smtClean="0">
                <a:latin typeface="Papyrus"/>
              </a:rPr>
              <a:t>2. </a:t>
            </a:r>
            <a:r>
              <a:rPr lang="en-US" sz="2000" b="1" u="sng" dirty="0" smtClean="0">
                <a:latin typeface="Papyrus"/>
              </a:rPr>
              <a:t>Candle:</a:t>
            </a:r>
            <a:r>
              <a:rPr lang="en-US" sz="2000" b="1" dirty="0" smtClean="0">
                <a:latin typeface="Comic Sans MS"/>
              </a:rPr>
              <a:t> </a:t>
            </a:r>
            <a:r>
              <a:rPr lang="en-US" sz="2800" b="1" dirty="0" smtClean="0">
                <a:latin typeface="Comic Sans MS"/>
              </a:rPr>
              <a:t>	</a:t>
            </a:r>
            <a:r>
              <a:rPr lang="en-US" sz="1600" b="1" dirty="0" smtClean="0">
                <a:latin typeface="Comic Sans MS"/>
              </a:rPr>
              <a:t>Light candle-place in a safe spot</a:t>
            </a:r>
          </a:p>
          <a:p>
            <a:pPr algn="ctr">
              <a:buNone/>
            </a:pPr>
            <a:r>
              <a:rPr lang="en-US" sz="1400" u="sng" dirty="0" smtClean="0">
                <a:latin typeface="Comic Sans MS"/>
              </a:rPr>
              <a:t>Recite Prayer:</a:t>
            </a:r>
            <a:endParaRPr lang="en-US" sz="1400" u="sng" dirty="0" smtClean="0"/>
          </a:p>
          <a:p>
            <a:pPr algn="ctr">
              <a:buNone/>
            </a:pPr>
            <a:r>
              <a:rPr lang="en-US" sz="1300" i="1" dirty="0" smtClean="0">
                <a:latin typeface="Comic Sans MS"/>
              </a:rPr>
              <a:t>We light this candle, full of gratitude</a:t>
            </a:r>
            <a:endParaRPr lang="en-US" sz="1300" dirty="0" smtClean="0"/>
          </a:p>
          <a:p>
            <a:pPr algn="ctr">
              <a:buNone/>
            </a:pPr>
            <a:r>
              <a:rPr lang="en-US" sz="1300" i="1" dirty="0" smtClean="0">
                <a:latin typeface="Comic Sans MS"/>
              </a:rPr>
              <a:t>For all of the blessings of our lives.</a:t>
            </a:r>
            <a:endParaRPr lang="en-US" sz="1300" dirty="0" smtClean="0"/>
          </a:p>
          <a:p>
            <a:pPr algn="ctr">
              <a:buNone/>
            </a:pPr>
            <a:r>
              <a:rPr lang="en-US" sz="1300" i="1" dirty="0" smtClean="0">
                <a:latin typeface="Comic Sans MS"/>
              </a:rPr>
              <a:t>May the light of this candle </a:t>
            </a:r>
            <a:endParaRPr lang="en-US" sz="1300" dirty="0" smtClean="0"/>
          </a:p>
          <a:p>
            <a:pPr algn="ctr">
              <a:buNone/>
            </a:pPr>
            <a:r>
              <a:rPr lang="en-US" sz="1300" i="1" dirty="0" smtClean="0">
                <a:latin typeface="Comic Sans MS"/>
              </a:rPr>
              <a:t>Be a sign of the light of God</a:t>
            </a:r>
            <a:endParaRPr lang="en-US" sz="1300" dirty="0" smtClean="0"/>
          </a:p>
          <a:p>
            <a:pPr algn="ctr">
              <a:buNone/>
            </a:pPr>
            <a:r>
              <a:rPr lang="en-US" sz="1300" i="1" dirty="0" smtClean="0">
                <a:latin typeface="Comic Sans MS"/>
              </a:rPr>
              <a:t>that burns within our hearts.</a:t>
            </a:r>
          </a:p>
          <a:p>
            <a:pPr>
              <a:buNone/>
            </a:pPr>
            <a:r>
              <a:rPr lang="en-US" sz="2000" b="1" dirty="0" smtClean="0">
                <a:latin typeface="Papyrus"/>
              </a:rPr>
              <a:t>3. </a:t>
            </a:r>
            <a:r>
              <a:rPr lang="en-US" sz="2000" b="1" u="sng" dirty="0" smtClean="0">
                <a:latin typeface="Papyrus"/>
              </a:rPr>
              <a:t>Offering:</a:t>
            </a:r>
            <a:r>
              <a:rPr lang="en-US" sz="2400" b="1" dirty="0" smtClean="0">
                <a:latin typeface="Comic Sans MS"/>
              </a:rPr>
              <a:t> 	</a:t>
            </a:r>
            <a:r>
              <a:rPr lang="en-US" sz="1600" b="1" dirty="0" smtClean="0">
                <a:latin typeface="Comic Sans MS"/>
              </a:rPr>
              <a:t>Pass basket around</a:t>
            </a:r>
          </a:p>
          <a:p>
            <a:pPr algn="ctr">
              <a:buNone/>
            </a:pPr>
            <a:r>
              <a:rPr lang="en-US" sz="1400" u="sng" dirty="0" smtClean="0">
                <a:latin typeface="Comic Sans MS"/>
              </a:rPr>
              <a:t>Recite Prayer:</a:t>
            </a:r>
            <a:endParaRPr lang="en-US" sz="1400" u="sng" dirty="0" smtClean="0"/>
          </a:p>
          <a:p>
            <a:pPr algn="ctr">
              <a:buNone/>
            </a:pPr>
            <a:r>
              <a:rPr lang="en-US" sz="1300" i="1" dirty="0" smtClean="0">
                <a:latin typeface="Comic Sans MS"/>
              </a:rPr>
              <a:t>God, bless these offerings and the people who gave them.</a:t>
            </a:r>
            <a:endParaRPr lang="en-US" sz="1300" dirty="0" smtClean="0"/>
          </a:p>
          <a:p>
            <a:pPr algn="ctr">
              <a:buNone/>
            </a:pPr>
            <a:r>
              <a:rPr lang="en-US" sz="1300" i="1" dirty="0" smtClean="0">
                <a:latin typeface="Comic Sans MS"/>
              </a:rPr>
              <a:t>May we all find the joy in giving;</a:t>
            </a:r>
            <a:endParaRPr lang="en-US" sz="1300" dirty="0" smtClean="0"/>
          </a:p>
          <a:p>
            <a:pPr algn="ctr">
              <a:buNone/>
            </a:pPr>
            <a:r>
              <a:rPr lang="en-US" sz="1300" i="1" dirty="0" smtClean="0">
                <a:latin typeface="Comic Sans MS"/>
              </a:rPr>
              <a:t>For what we give might make a difference in the world.</a:t>
            </a:r>
            <a:endParaRPr lang="en-US" sz="1300" dirty="0" smtClean="0"/>
          </a:p>
          <a:p>
            <a:pPr algn="ctr">
              <a:buNone/>
            </a:pPr>
            <a:r>
              <a:rPr lang="en-US" sz="1300" i="1" dirty="0" smtClean="0">
                <a:latin typeface="Comic Sans MS"/>
              </a:rPr>
              <a:t>Amen</a:t>
            </a:r>
          </a:p>
          <a:p>
            <a:pPr algn="ctr">
              <a:buNone/>
            </a:pPr>
            <a:endParaRPr lang="en-US" sz="1300" i="1" dirty="0" smtClean="0">
              <a:latin typeface="Comic Sans MS"/>
            </a:endParaRPr>
          </a:p>
          <a:p>
            <a:pPr>
              <a:buNone/>
            </a:pPr>
            <a:r>
              <a:rPr lang="en-US" sz="2000" b="1" dirty="0" smtClean="0">
                <a:latin typeface="Papyrus"/>
              </a:rPr>
              <a:t>* </a:t>
            </a:r>
            <a:r>
              <a:rPr lang="en-US" sz="2000" b="1" u="sng" dirty="0" smtClean="0">
                <a:latin typeface="Papyrus"/>
              </a:rPr>
              <a:t>Joys &amp; Concerns</a:t>
            </a:r>
            <a:r>
              <a:rPr lang="en-US" sz="2000" b="1" dirty="0" smtClean="0">
                <a:latin typeface="Papyrus"/>
              </a:rPr>
              <a:t>:</a:t>
            </a:r>
            <a:endParaRPr lang="en-US" sz="2000" dirty="0" smtClean="0"/>
          </a:p>
          <a:p>
            <a:pPr>
              <a:buNone/>
            </a:pPr>
            <a:r>
              <a:rPr lang="en-US" sz="1400" dirty="0" smtClean="0">
                <a:latin typeface="Comic Sans MS"/>
              </a:rPr>
              <a:t>Brief discussion: </a:t>
            </a:r>
            <a:endParaRPr lang="en-US" sz="1400" dirty="0" smtClean="0"/>
          </a:p>
          <a:p>
            <a:pPr>
              <a:buNone/>
            </a:pPr>
            <a:r>
              <a:rPr lang="en-US" sz="1300" dirty="0" smtClean="0">
                <a:latin typeface="Comic Sans MS"/>
              </a:rPr>
              <a:t>Sharing our recent experiences-the good, the bad, and the questionable!</a:t>
            </a:r>
            <a:endParaRPr lang="en-US" sz="1300" dirty="0" smtClean="0"/>
          </a:p>
          <a:p>
            <a:pPr algn="ctr"/>
            <a:r>
              <a:rPr lang="en-US" sz="200" dirty="0" smtClean="0">
                <a:latin typeface="Comic Sans MS"/>
              </a:rPr>
              <a:t> </a:t>
            </a:r>
            <a:endParaRPr lang="en-US" sz="1400" dirty="0" smtClean="0"/>
          </a:p>
          <a:p>
            <a:pPr algn="ctr">
              <a:buNone/>
            </a:pPr>
            <a:r>
              <a:rPr lang="en-US" sz="1200" dirty="0" smtClean="0">
                <a:latin typeface="Comic Sans MS"/>
              </a:rPr>
              <a:t>"What has brought you joy in the past week?"</a:t>
            </a:r>
            <a:endParaRPr lang="en-US" sz="1400" dirty="0" smtClean="0"/>
          </a:p>
          <a:p>
            <a:pPr algn="ctr"/>
            <a:r>
              <a:rPr lang="en-US" sz="100" dirty="0" smtClean="0">
                <a:latin typeface="Comic Sans MS"/>
              </a:rPr>
              <a:t> </a:t>
            </a:r>
            <a:endParaRPr lang="en-US" sz="1400" dirty="0" smtClean="0"/>
          </a:p>
          <a:p>
            <a:pPr algn="ctr">
              <a:buNone/>
            </a:pPr>
            <a:r>
              <a:rPr lang="en-US" sz="1200" dirty="0" smtClean="0">
                <a:latin typeface="Comic Sans MS"/>
              </a:rPr>
              <a:t>"Has anything good happened to you in the past week?"</a:t>
            </a:r>
            <a:endParaRPr lang="en-US" sz="1400" dirty="0" smtClean="0"/>
          </a:p>
          <a:p>
            <a:pPr algn="ctr"/>
            <a:r>
              <a:rPr lang="en-US" sz="100" dirty="0" smtClean="0">
                <a:latin typeface="Comic Sans MS"/>
              </a:rPr>
              <a:t> </a:t>
            </a:r>
            <a:endParaRPr lang="en-US" sz="1400" dirty="0" smtClean="0"/>
          </a:p>
          <a:p>
            <a:pPr algn="ctr">
              <a:buNone/>
            </a:pPr>
            <a:r>
              <a:rPr lang="en-US" sz="1200" dirty="0" smtClean="0">
                <a:latin typeface="Comic Sans MS"/>
              </a:rPr>
              <a:t>"What are you concerned about right now?"</a:t>
            </a:r>
            <a:endParaRPr lang="en-US" sz="1400" dirty="0" smtClean="0"/>
          </a:p>
          <a:p>
            <a:pPr algn="ctr"/>
            <a:r>
              <a:rPr lang="en-US" sz="100" dirty="0" smtClean="0">
                <a:latin typeface="Comic Sans MS"/>
              </a:rPr>
              <a:t> </a:t>
            </a:r>
            <a:endParaRPr lang="en-US" sz="1400" dirty="0" smtClean="0"/>
          </a:p>
          <a:p>
            <a:pPr algn="ctr">
              <a:buNone/>
            </a:pPr>
            <a:r>
              <a:rPr lang="en-US" sz="1200" dirty="0" smtClean="0">
                <a:latin typeface="Comic Sans MS"/>
              </a:rPr>
              <a:t>"Has anything gone wrong or upset you in the past week?"</a:t>
            </a:r>
            <a:endParaRPr lang="en-US" sz="1400" dirty="0" smtClean="0"/>
          </a:p>
          <a:p>
            <a:pPr algn="ctr">
              <a:buNone/>
            </a:pPr>
            <a:endParaRPr lang="en-US" sz="1000" dirty="0" smtClean="0"/>
          </a:p>
          <a:p>
            <a:pPr algn="ctr">
              <a:buNone/>
            </a:pPr>
            <a:r>
              <a:rPr lang="en-US" sz="1400" i="1" dirty="0" smtClean="0"/>
              <a:t>*Note: "Joys &amp; Concerns" can be done at the beginning or at the end of the lesson.  If you prefer, you can wait until the end of class-when everything else is done-and do it if there's time.</a:t>
            </a:r>
            <a:endParaRPr lang="en-US" sz="1400" dirty="0" smtClean="0"/>
          </a:p>
          <a:p>
            <a:pPr>
              <a:buNone/>
            </a:pPr>
            <a:endParaRPr lang="en-US" sz="1600" dirty="0" smtClean="0"/>
          </a:p>
          <a:p>
            <a:pPr algn="ctr">
              <a:buNone/>
            </a:pPr>
            <a:endParaRPr lang="en-US" sz="1400" dirty="0" smtClean="0"/>
          </a:p>
          <a:p>
            <a:pPr>
              <a:buNone/>
            </a:pPr>
            <a:endParaRPr lang="en-US" sz="1600" dirty="0" smtClean="0"/>
          </a:p>
          <a:p>
            <a:pPr algn="ctr">
              <a:buNone/>
            </a:pPr>
            <a:endParaRPr lang="en-US" sz="15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28600"/>
            <a:ext cx="6172200" cy="8686799"/>
          </a:xfrm>
        </p:spPr>
        <p:txBody>
          <a:bodyPr>
            <a:normAutofit/>
          </a:bodyPr>
          <a:lstStyle/>
          <a:p>
            <a:pPr marL="0" indent="0">
              <a:spcBef>
                <a:spcPts val="0"/>
              </a:spcBef>
              <a:buNone/>
            </a:pPr>
            <a:r>
              <a:rPr lang="en-US" sz="2000" b="1" dirty="0" smtClean="0">
                <a:latin typeface="Papyrus"/>
                <a:ea typeface="Calibri"/>
                <a:cs typeface="Times New Roman"/>
              </a:rPr>
              <a:t>4. </a:t>
            </a:r>
            <a:r>
              <a:rPr lang="en-US" sz="2000" b="1" u="sng" dirty="0" smtClean="0">
                <a:latin typeface="Papyrus"/>
                <a:ea typeface="Calibri"/>
                <a:cs typeface="Times New Roman"/>
              </a:rPr>
              <a:t>Lesson:</a:t>
            </a:r>
            <a:r>
              <a:rPr lang="en-US" sz="2000" dirty="0" smtClean="0">
                <a:latin typeface="Comic Sans MS"/>
                <a:ea typeface="Calibri"/>
                <a:cs typeface="Times New Roman"/>
              </a:rPr>
              <a:t> </a:t>
            </a:r>
          </a:p>
          <a:p>
            <a:pPr marL="0" indent="0" algn="ctr">
              <a:spcBef>
                <a:spcPts val="0"/>
              </a:spcBef>
              <a:buNone/>
            </a:pPr>
            <a:r>
              <a:rPr lang="en-US" sz="1500" b="1" dirty="0" smtClean="0">
                <a:latin typeface="Comic Sans MS"/>
              </a:rPr>
              <a:t>Prior to class</a:t>
            </a:r>
            <a:r>
              <a:rPr lang="en-US" sz="1500" dirty="0" smtClean="0">
                <a:latin typeface="Comic Sans MS"/>
              </a:rPr>
              <a:t> </a:t>
            </a:r>
            <a:r>
              <a:rPr lang="en-US" sz="1500" b="1" dirty="0" smtClean="0">
                <a:latin typeface="Comic Sans MS"/>
              </a:rPr>
              <a:t>you should get your lesson folder</a:t>
            </a:r>
            <a:r>
              <a:rPr lang="en-US" sz="2400" dirty="0" smtClean="0">
                <a:latin typeface="Comic Sans MS"/>
              </a:rPr>
              <a:t> 	</a:t>
            </a:r>
          </a:p>
          <a:p>
            <a:pPr algn="ctr">
              <a:buNone/>
            </a:pPr>
            <a:r>
              <a:rPr lang="en-US" sz="1500" dirty="0" smtClean="0">
                <a:latin typeface="Comic Sans MS"/>
              </a:rPr>
              <a:t>(Folders are located in each </a:t>
            </a:r>
            <a:r>
              <a:rPr lang="en-US" sz="1500" i="1" dirty="0" smtClean="0">
                <a:latin typeface="Comic Sans MS"/>
              </a:rPr>
              <a:t>RE Classroom Crate</a:t>
            </a:r>
            <a:r>
              <a:rPr lang="en-US" sz="1500" dirty="0" smtClean="0">
                <a:latin typeface="Comic Sans MS"/>
              </a:rPr>
              <a:t>) </a:t>
            </a:r>
          </a:p>
          <a:p>
            <a:pPr marL="0" indent="0" algn="ctr">
              <a:buNone/>
            </a:pPr>
            <a:r>
              <a:rPr lang="en-US" sz="1300" dirty="0" smtClean="0">
                <a:latin typeface="Comic Sans MS"/>
              </a:rPr>
              <a:t>Look through the folder and choose what part(s) of the lesson you want to do in class.  Decide on readings, songs, worksheets, games/activities- and </a:t>
            </a:r>
            <a:r>
              <a:rPr lang="en-US" sz="1300" b="1" dirty="0" smtClean="0">
                <a:latin typeface="Comic Sans MS"/>
              </a:rPr>
              <a:t>make copies of what you'll need to handout.</a:t>
            </a:r>
            <a:r>
              <a:rPr lang="en-US" sz="1300" dirty="0" smtClean="0">
                <a:latin typeface="Comic Sans MS"/>
              </a:rPr>
              <a:t> </a:t>
            </a:r>
            <a:endParaRPr lang="en-US" sz="1300" dirty="0" smtClean="0"/>
          </a:p>
          <a:p>
            <a:pPr marL="0" indent="0" algn="ctr">
              <a:buNone/>
            </a:pPr>
            <a:r>
              <a:rPr lang="en-US" sz="1300" dirty="0" smtClean="0">
                <a:latin typeface="Comic Sans MS"/>
              </a:rPr>
              <a:t>Please note: You can change or add anything you want to the lesson...be creative!  If you need help preparing the lesson, locating materials, or coming up with other ideas please e-mail the </a:t>
            </a:r>
            <a:r>
              <a:rPr lang="en-US" sz="1300" dirty="0" err="1" smtClean="0">
                <a:latin typeface="Comic Sans MS"/>
              </a:rPr>
              <a:t>DRE</a:t>
            </a:r>
            <a:r>
              <a:rPr lang="en-US" sz="1300" dirty="0" smtClean="0">
                <a:latin typeface="Comic Sans MS"/>
              </a:rPr>
              <a:t>.</a:t>
            </a:r>
          </a:p>
          <a:p>
            <a:pPr marL="0" indent="0" algn="ctr">
              <a:buNone/>
            </a:pPr>
            <a:endParaRPr lang="en-US" sz="1300" dirty="0" smtClean="0">
              <a:latin typeface="Comic Sans MS"/>
            </a:endParaRPr>
          </a:p>
          <a:p>
            <a:pPr algn="ctr">
              <a:buNone/>
            </a:pPr>
            <a:r>
              <a:rPr lang="en-US" sz="2000" b="1" u="sng" dirty="0" smtClean="0">
                <a:latin typeface="Papyrus"/>
              </a:rPr>
              <a:t>Basic Lesson Format:</a:t>
            </a:r>
          </a:p>
          <a:p>
            <a:pPr>
              <a:buNone/>
            </a:pPr>
            <a:r>
              <a:rPr lang="en-US" sz="2000" dirty="0" smtClean="0">
                <a:latin typeface="Comic Sans MS"/>
              </a:rPr>
              <a:t>		1. Introduce Topic  </a:t>
            </a:r>
            <a:endParaRPr lang="en-US" sz="2000" dirty="0" smtClean="0"/>
          </a:p>
          <a:p>
            <a:pPr>
              <a:buNone/>
            </a:pPr>
            <a:r>
              <a:rPr lang="en-US" sz="2000" dirty="0" smtClean="0">
                <a:latin typeface="Comic Sans MS"/>
              </a:rPr>
              <a:t>		2. Read Story</a:t>
            </a:r>
            <a:endParaRPr lang="en-US" sz="2000" dirty="0" smtClean="0"/>
          </a:p>
          <a:p>
            <a:pPr>
              <a:buNone/>
            </a:pPr>
            <a:r>
              <a:rPr lang="en-US" sz="2000" dirty="0" smtClean="0">
                <a:latin typeface="Comic Sans MS"/>
              </a:rPr>
              <a:t>		3. Discuss Story </a:t>
            </a:r>
            <a:endParaRPr lang="en-US" sz="2000" dirty="0" smtClean="0"/>
          </a:p>
          <a:p>
            <a:pPr>
              <a:buNone/>
            </a:pPr>
            <a:r>
              <a:rPr lang="en-US" sz="2000" dirty="0" smtClean="0">
                <a:latin typeface="Comic Sans MS"/>
              </a:rPr>
              <a:t>		4. Worksheet /Activity / Game / Project</a:t>
            </a:r>
            <a:endParaRPr lang="en-US" sz="2000" dirty="0" smtClean="0"/>
          </a:p>
          <a:p>
            <a:pPr>
              <a:buNone/>
            </a:pPr>
            <a:r>
              <a:rPr lang="en-US" sz="2000" dirty="0" smtClean="0">
                <a:latin typeface="Comic Sans MS"/>
              </a:rPr>
              <a:t>		5. Closing Prayer:</a:t>
            </a:r>
          </a:p>
          <a:p>
            <a:pPr algn="ctr">
              <a:buNone/>
            </a:pPr>
            <a:r>
              <a:rPr lang="en-US" sz="1300" i="1" dirty="0" smtClean="0">
                <a:latin typeface="Comic Sans MS"/>
              </a:rPr>
              <a:t>Go into the world; See it's beauty.</a:t>
            </a:r>
            <a:endParaRPr lang="en-US" sz="1300" dirty="0" smtClean="0"/>
          </a:p>
          <a:p>
            <a:pPr algn="ctr">
              <a:buNone/>
            </a:pPr>
            <a:r>
              <a:rPr lang="en-US" sz="1300" i="1" dirty="0" smtClean="0">
                <a:latin typeface="Comic Sans MS"/>
              </a:rPr>
              <a:t>Take care of the world; See it's wonder.</a:t>
            </a:r>
            <a:endParaRPr lang="en-US" sz="1300" dirty="0" smtClean="0"/>
          </a:p>
          <a:p>
            <a:pPr algn="ctr">
              <a:buNone/>
            </a:pPr>
            <a:r>
              <a:rPr lang="en-US" sz="1300" i="1" dirty="0" smtClean="0">
                <a:latin typeface="Comic Sans MS"/>
              </a:rPr>
              <a:t>Enjoy the world; See it's goodness.</a:t>
            </a:r>
            <a:endParaRPr lang="en-US" sz="1300" dirty="0" smtClean="0"/>
          </a:p>
          <a:p>
            <a:pPr algn="ctr">
              <a:buNone/>
            </a:pPr>
            <a:r>
              <a:rPr lang="en-US" sz="1300" i="1" dirty="0" smtClean="0">
                <a:latin typeface="Comic Sans MS"/>
              </a:rPr>
              <a:t>Love the world; And see your love grow.</a:t>
            </a:r>
            <a:endParaRPr lang="en-US" sz="1300" dirty="0" smtClean="0"/>
          </a:p>
          <a:p>
            <a:pPr algn="ctr">
              <a:buNone/>
            </a:pPr>
            <a:r>
              <a:rPr lang="en-US" sz="1300" i="1" dirty="0" smtClean="0">
                <a:latin typeface="Comic Sans MS"/>
              </a:rPr>
              <a:t>Amen</a:t>
            </a:r>
            <a:endParaRPr lang="en-US" sz="1300" dirty="0" smtClean="0"/>
          </a:p>
          <a:p>
            <a:pPr>
              <a:buNone/>
            </a:pPr>
            <a:endParaRPr lang="en-US" sz="1400" dirty="0" smtClean="0"/>
          </a:p>
          <a:p>
            <a:pPr>
              <a:buNone/>
            </a:pPr>
            <a:r>
              <a:rPr lang="en-US" sz="2000" b="1" u="sng" dirty="0" smtClean="0">
                <a:latin typeface="Papyrus"/>
              </a:rPr>
              <a:t>*Bible(s) Used:</a:t>
            </a:r>
            <a:r>
              <a:rPr lang="en-US" sz="2000" dirty="0" smtClean="0">
                <a:latin typeface="Comic Sans MS"/>
              </a:rPr>
              <a:t> 	</a:t>
            </a:r>
            <a:r>
              <a:rPr lang="en-US" sz="1600" dirty="0" smtClean="0">
                <a:latin typeface="Comic Sans MS"/>
              </a:rPr>
              <a:t>    </a:t>
            </a:r>
            <a:r>
              <a:rPr lang="en-US" sz="1400" dirty="0" smtClean="0">
                <a:latin typeface="Comic Sans MS"/>
              </a:rPr>
              <a:t>(found on bookshelf)</a:t>
            </a:r>
          </a:p>
          <a:p>
            <a:endParaRPr lang="en-US" sz="1400" dirty="0" smtClean="0"/>
          </a:p>
          <a:p>
            <a:pPr>
              <a:buNone/>
            </a:pPr>
            <a:r>
              <a:rPr lang="en-US" sz="2000" b="1" dirty="0" smtClean="0">
                <a:latin typeface="Papyrus"/>
              </a:rPr>
              <a:t>*</a:t>
            </a:r>
            <a:r>
              <a:rPr lang="en-US" sz="2000" b="1" u="sng" dirty="0" smtClean="0">
                <a:latin typeface="Papyrus"/>
              </a:rPr>
              <a:t>CD(s) Used:</a:t>
            </a:r>
            <a:r>
              <a:rPr lang="en-US" sz="2000" dirty="0" smtClean="0">
                <a:latin typeface="Comic Sans MS"/>
              </a:rPr>
              <a:t> </a:t>
            </a:r>
            <a:r>
              <a:rPr lang="en-US" sz="1600" dirty="0" smtClean="0">
                <a:latin typeface="Comic Sans MS"/>
              </a:rPr>
              <a:t>	    </a:t>
            </a:r>
            <a:r>
              <a:rPr lang="en-US" sz="1400" dirty="0" smtClean="0">
                <a:latin typeface="Comic Sans MS"/>
              </a:rPr>
              <a:t>(found in/next to CD player; in PK-2</a:t>
            </a:r>
            <a:r>
              <a:rPr lang="en-US" sz="1400" baseline="30000" dirty="0" smtClean="0">
                <a:latin typeface="Comic Sans MS"/>
              </a:rPr>
              <a:t>nd</a:t>
            </a:r>
            <a:r>
              <a:rPr lang="en-US" sz="1400" dirty="0" smtClean="0">
                <a:latin typeface="Comic Sans MS"/>
              </a:rPr>
              <a:t> grade)</a:t>
            </a:r>
            <a:endParaRPr lang="en-US" sz="1400" dirty="0" smtClean="0"/>
          </a:p>
          <a:p>
            <a:pPr>
              <a:buNone/>
            </a:pPr>
            <a:endParaRPr lang="en-US" sz="1400" dirty="0" smtClean="0"/>
          </a:p>
          <a:p>
            <a:pPr>
              <a:buNone/>
            </a:pPr>
            <a:endParaRPr lang="en-US" sz="1400" dirty="0" smtClean="0"/>
          </a:p>
          <a:p>
            <a:pPr algn="ctr">
              <a:buNone/>
            </a:pPr>
            <a:endParaRPr lang="en-US" sz="2000" dirty="0" smtClean="0"/>
          </a:p>
          <a:p>
            <a:pPr marL="0" indent="0" algn="ctr">
              <a:buNone/>
            </a:pPr>
            <a:endParaRPr lang="en-US" sz="1500" dirty="0" smtClean="0"/>
          </a:p>
          <a:p>
            <a:pPr>
              <a:buNone/>
            </a:pP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000" b="1" u="sng" dirty="0" smtClean="0">
                <a:effectLst>
                  <a:outerShdw blurRad="38100" dist="38100" dir="2700000" algn="tl">
                    <a:srgbClr val="000000">
                      <a:alpha val="43137"/>
                    </a:srgbClr>
                  </a:outerShdw>
                </a:effectLst>
                <a:latin typeface="Papyrus" pitchFamily="66" charset="0"/>
              </a:rPr>
              <a:t>Discipline Policy &amp; Procedure</a:t>
            </a:r>
            <a:r>
              <a:rPr lang="en-US" sz="3000" b="1" dirty="0" smtClean="0">
                <a:effectLst>
                  <a:outerShdw blurRad="38100" dist="38100" dir="2700000" algn="tl">
                    <a:srgbClr val="000000">
                      <a:alpha val="43137"/>
                    </a:srgbClr>
                  </a:outerShdw>
                </a:effectLst>
                <a:latin typeface="Papyrus" pitchFamily="66" charset="0"/>
              </a:rPr>
              <a:t/>
            </a:r>
            <a:br>
              <a:rPr lang="en-US" sz="3000" b="1" dirty="0" smtClean="0">
                <a:effectLst>
                  <a:outerShdw blurRad="38100" dist="38100" dir="2700000" algn="tl">
                    <a:srgbClr val="000000">
                      <a:alpha val="43137"/>
                    </a:srgbClr>
                  </a:outerShdw>
                </a:effectLst>
                <a:latin typeface="Papyrus" pitchFamily="66" charset="0"/>
              </a:rPr>
            </a:br>
            <a:r>
              <a:rPr lang="en-US" sz="1500" b="1" dirty="0" smtClean="0">
                <a:effectLst>
                  <a:outerShdw blurRad="38100" dist="38100" dir="2700000" algn="tl">
                    <a:srgbClr val="000000">
                      <a:alpha val="43137"/>
                    </a:srgbClr>
                  </a:outerShdw>
                </a:effectLst>
                <a:latin typeface="Papyrus" pitchFamily="66" charset="0"/>
              </a:rPr>
              <a:t>Religious Education Program</a:t>
            </a:r>
            <a:br>
              <a:rPr lang="en-US" sz="1500" b="1" dirty="0" smtClean="0">
                <a:effectLst>
                  <a:outerShdw blurRad="38100" dist="38100" dir="2700000" algn="tl">
                    <a:srgbClr val="000000">
                      <a:alpha val="43137"/>
                    </a:srgbClr>
                  </a:outerShdw>
                </a:effectLst>
                <a:latin typeface="Papyrus" pitchFamily="66" charset="0"/>
              </a:rPr>
            </a:br>
            <a:r>
              <a:rPr lang="en-US" sz="1500" b="1" dirty="0" err="1" smtClean="0">
                <a:effectLst>
                  <a:outerShdw blurRad="38100" dist="38100" dir="2700000" algn="tl">
                    <a:srgbClr val="000000">
                      <a:alpha val="43137"/>
                    </a:srgbClr>
                  </a:outerShdw>
                </a:effectLst>
                <a:latin typeface="Papyrus" pitchFamily="66" charset="0"/>
              </a:rPr>
              <a:t>FPCU</a:t>
            </a:r>
            <a:endParaRPr lang="en-US" sz="3000" b="1" dirty="0">
              <a:effectLst>
                <a:outerShdw blurRad="38100" dist="38100" dir="2700000" algn="tl">
                  <a:srgbClr val="000000">
                    <a:alpha val="43137"/>
                  </a:srgbClr>
                </a:outerShdw>
              </a:effectLst>
              <a:latin typeface="Papyrus" pitchFamily="66" charset="0"/>
            </a:endParaRPr>
          </a:p>
        </p:txBody>
      </p:sp>
      <p:sp>
        <p:nvSpPr>
          <p:cNvPr id="5" name="Content Placeholder 4"/>
          <p:cNvSpPr>
            <a:spLocks noGrp="1"/>
          </p:cNvSpPr>
          <p:nvPr>
            <p:ph idx="1"/>
          </p:nvPr>
        </p:nvSpPr>
        <p:spPr>
          <a:xfrm>
            <a:off x="381000" y="1752600"/>
            <a:ext cx="6172200" cy="6400800"/>
          </a:xfrm>
        </p:spPr>
        <p:txBody>
          <a:bodyPr>
            <a:normAutofit/>
          </a:bodyPr>
          <a:lstStyle/>
          <a:p>
            <a:pPr>
              <a:buNone/>
            </a:pPr>
            <a:endParaRPr lang="en-US" sz="800" b="1" dirty="0" smtClean="0">
              <a:latin typeface="Papyrus" pitchFamily="66" charset="0"/>
            </a:endParaRPr>
          </a:p>
          <a:p>
            <a:pPr>
              <a:buNone/>
            </a:pPr>
            <a:r>
              <a:rPr lang="en-US" sz="2000" b="1" u="sng" dirty="0" smtClean="0">
                <a:latin typeface="Papyrus" pitchFamily="66" charset="0"/>
              </a:rPr>
              <a:t>INTRODUCTION</a:t>
            </a:r>
          </a:p>
          <a:p>
            <a:pPr marL="0" indent="0">
              <a:spcBef>
                <a:spcPts val="0"/>
              </a:spcBef>
              <a:buNone/>
            </a:pPr>
            <a:endParaRPr lang="en-US" sz="500" dirty="0" smtClean="0">
              <a:latin typeface="Comic Sans MS" pitchFamily="66" charset="0"/>
            </a:endParaRPr>
          </a:p>
          <a:p>
            <a:pPr marL="0" indent="0">
              <a:spcBef>
                <a:spcPts val="0"/>
              </a:spcBef>
              <a:buNone/>
            </a:pPr>
            <a:r>
              <a:rPr lang="en-US" sz="1700" dirty="0" smtClean="0">
                <a:latin typeface="Garamond" pitchFamily="18" charset="0"/>
              </a:rPr>
              <a:t>Participants in the Religious Education (RE) program are notably respectful, attentive and positive contributors to activities.  Occasionally, however, discipline problems arise.  In response to several requests, the RE Committee has discussed policies with a number of parents and teachers; the following policy is now in affect.</a:t>
            </a:r>
          </a:p>
          <a:p>
            <a:pPr>
              <a:buNone/>
            </a:pPr>
            <a:endParaRPr lang="en-US" sz="2000" b="1" dirty="0" smtClean="0">
              <a:latin typeface="Papyrus" pitchFamily="66" charset="0"/>
            </a:endParaRPr>
          </a:p>
          <a:p>
            <a:pPr>
              <a:buNone/>
            </a:pPr>
            <a:endParaRPr lang="en-US" sz="2000" b="1" dirty="0" smtClean="0">
              <a:latin typeface="Papyrus" pitchFamily="66" charset="0"/>
            </a:endParaRPr>
          </a:p>
          <a:p>
            <a:pPr>
              <a:buNone/>
            </a:pPr>
            <a:r>
              <a:rPr lang="en-US" sz="2000" b="1" u="sng" dirty="0" smtClean="0">
                <a:latin typeface="Papyrus" pitchFamily="66" charset="0"/>
              </a:rPr>
              <a:t>RULES FOR CLASSROOM BEHAVIOR</a:t>
            </a:r>
          </a:p>
          <a:p>
            <a:pPr algn="ctr">
              <a:buNone/>
            </a:pPr>
            <a:r>
              <a:rPr lang="en-US" sz="2000" b="1" u="sng" dirty="0" smtClean="0">
                <a:latin typeface="Papyrus" pitchFamily="66" charset="0"/>
              </a:rPr>
              <a:t>“BEHAVIORAL COVENANT”</a:t>
            </a:r>
          </a:p>
          <a:p>
            <a:pPr marL="0" indent="0">
              <a:spcBef>
                <a:spcPts val="0"/>
              </a:spcBef>
              <a:buNone/>
            </a:pPr>
            <a:endParaRPr lang="en-US" sz="1700" dirty="0" smtClean="0">
              <a:latin typeface="Garamond" pitchFamily="18" charset="0"/>
            </a:endParaRPr>
          </a:p>
          <a:p>
            <a:pPr marL="0" indent="0">
              <a:spcBef>
                <a:spcPts val="0"/>
              </a:spcBef>
              <a:buNone/>
            </a:pPr>
            <a:r>
              <a:rPr lang="en-US" sz="1700" dirty="0" smtClean="0">
                <a:latin typeface="Garamond" pitchFamily="18" charset="0"/>
              </a:rPr>
              <a:t>In the first week or so of class, teachers should work with the class to develop rules for classroom behavior, or a “Covenant” for how we should all treat each other.  Thankfully, many children are now familiar with a similar process in their public school classroom.  It is hoped that children will be more likely to follow the Covenant when they have had input into its development.  The Covenant should be posted in the classroom, and/or reviewed weekly at the beginning of class.  Some items for the Covenant might include: “we listen when others are talking,” “we keep our hands to ourselves,” “we respect others and their property,” etc.</a:t>
            </a:r>
            <a:endParaRPr lang="en-US" sz="1700" dirty="0">
              <a:latin typeface="Garamond"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66184"/>
            <a:ext cx="6172200" cy="1310216"/>
          </a:xfrm>
        </p:spPr>
        <p:txBody>
          <a:bodyPr>
            <a:normAutofit fontScale="90000"/>
          </a:bodyPr>
          <a:lstStyle/>
          <a:p>
            <a:pPr marL="0" indent="0">
              <a:spcBef>
                <a:spcPts val="0"/>
              </a:spcBef>
            </a:pPr>
            <a:r>
              <a:rPr lang="en-US" sz="3500" b="1" u="sng" dirty="0" smtClean="0">
                <a:effectLst>
                  <a:outerShdw blurRad="38100" dist="38100" dir="2700000" algn="tl">
                    <a:srgbClr val="000000">
                      <a:alpha val="43137"/>
                    </a:srgbClr>
                  </a:outerShdw>
                </a:effectLst>
                <a:latin typeface="Papyrus" pitchFamily="66" charset="0"/>
              </a:rPr>
              <a:t/>
            </a:r>
            <a:br>
              <a:rPr lang="en-US" sz="3500" b="1" u="sng" dirty="0" smtClean="0">
                <a:effectLst>
                  <a:outerShdw blurRad="38100" dist="38100" dir="2700000" algn="tl">
                    <a:srgbClr val="000000">
                      <a:alpha val="43137"/>
                    </a:srgbClr>
                  </a:outerShdw>
                </a:effectLst>
                <a:latin typeface="Papyrus" pitchFamily="66" charset="0"/>
              </a:rPr>
            </a:br>
            <a:r>
              <a:rPr lang="en-US" sz="3500" b="1" u="sng" dirty="0" smtClean="0">
                <a:effectLst>
                  <a:outerShdw blurRad="38100" dist="38100" dir="2700000" algn="tl">
                    <a:srgbClr val="000000">
                      <a:alpha val="43137"/>
                    </a:srgbClr>
                  </a:outerShdw>
                </a:effectLst>
                <a:latin typeface="Papyrus" pitchFamily="66" charset="0"/>
              </a:rPr>
              <a:t>Consequences of Misbehavior </a:t>
            </a:r>
            <a:r>
              <a:rPr lang="en-US" sz="1500" dirty="0" smtClean="0">
                <a:latin typeface="Comic Sans MS" pitchFamily="66" charset="0"/>
              </a:rPr>
              <a:t>“Discipline problems” are defined as:</a:t>
            </a:r>
            <a:r>
              <a:rPr lang="en-US" sz="1600" dirty="0" smtClean="0">
                <a:latin typeface="Comic Sans MS" pitchFamily="66" charset="0"/>
              </a:rPr>
              <a:t/>
            </a:r>
            <a:br>
              <a:rPr lang="en-US" sz="1600" dirty="0" smtClean="0">
                <a:latin typeface="Comic Sans MS" pitchFamily="66" charset="0"/>
              </a:rPr>
            </a:br>
            <a:r>
              <a:rPr lang="en-US" sz="1400" dirty="0" smtClean="0">
                <a:latin typeface="Comic Sans MS" pitchFamily="66" charset="0"/>
              </a:rPr>
              <a:t>*Any violent act (hitting, throwing objects)</a:t>
            </a:r>
            <a:br>
              <a:rPr lang="en-US" sz="1400" dirty="0" smtClean="0">
                <a:latin typeface="Comic Sans MS" pitchFamily="66" charset="0"/>
              </a:rPr>
            </a:br>
            <a:r>
              <a:rPr lang="en-US" sz="1350" dirty="0" smtClean="0">
                <a:latin typeface="Comic Sans MS" pitchFamily="66" charset="0"/>
              </a:rPr>
              <a:t>*Ongoing repeated behavior (disrespecting, swearing, constant disruption)</a:t>
            </a:r>
            <a:br>
              <a:rPr lang="en-US" sz="1350" dirty="0" smtClean="0">
                <a:latin typeface="Comic Sans MS" pitchFamily="66" charset="0"/>
              </a:rPr>
            </a:br>
            <a:r>
              <a:rPr lang="en-US" sz="1400" dirty="0" smtClean="0">
                <a:latin typeface="Comic Sans MS" pitchFamily="66" charset="0"/>
              </a:rPr>
              <a:t/>
            </a:r>
            <a:br>
              <a:rPr lang="en-US" sz="1400" dirty="0" smtClean="0">
                <a:latin typeface="Comic Sans MS" pitchFamily="66" charset="0"/>
              </a:rPr>
            </a:br>
            <a:endParaRPr lang="en-US" sz="1400" b="1" u="sng" dirty="0">
              <a:effectLst>
                <a:outerShdw blurRad="38100" dist="38100" dir="2700000" algn="tl">
                  <a:srgbClr val="000000">
                    <a:alpha val="43137"/>
                  </a:srgbClr>
                </a:outerShdw>
              </a:effectLst>
              <a:latin typeface="Papyrus" pitchFamily="66" charset="0"/>
            </a:endParaRPr>
          </a:p>
        </p:txBody>
      </p:sp>
      <p:sp>
        <p:nvSpPr>
          <p:cNvPr id="5" name="Content Placeholder 4"/>
          <p:cNvSpPr>
            <a:spLocks noGrp="1"/>
          </p:cNvSpPr>
          <p:nvPr>
            <p:ph sz="half" idx="1"/>
          </p:nvPr>
        </p:nvSpPr>
        <p:spPr>
          <a:xfrm>
            <a:off x="381000" y="1752600"/>
            <a:ext cx="3028950" cy="6705600"/>
          </a:xfrm>
          <a:ln w="3175">
            <a:solidFill>
              <a:schemeClr val="tx1"/>
            </a:solidFill>
          </a:ln>
        </p:spPr>
        <p:txBody>
          <a:bodyPr>
            <a:normAutofit/>
          </a:bodyPr>
          <a:lstStyle/>
          <a:p>
            <a:pPr marL="0" indent="0" algn="ctr">
              <a:spcBef>
                <a:spcPts val="0"/>
              </a:spcBef>
              <a:buNone/>
            </a:pPr>
            <a:r>
              <a:rPr lang="en-US" sz="1200" b="1" u="sng" dirty="0" smtClean="0">
                <a:latin typeface="Papyrus" pitchFamily="66" charset="0"/>
              </a:rPr>
              <a:t>WITHIN </a:t>
            </a:r>
          </a:p>
          <a:p>
            <a:pPr marL="0" indent="0" algn="ctr">
              <a:spcBef>
                <a:spcPts val="0"/>
              </a:spcBef>
              <a:buNone/>
            </a:pPr>
            <a:r>
              <a:rPr lang="en-US" sz="1200" b="1" u="sng" dirty="0" smtClean="0">
                <a:latin typeface="Papyrus" pitchFamily="66" charset="0"/>
              </a:rPr>
              <a:t>THE CLASSROOM</a:t>
            </a:r>
          </a:p>
          <a:p>
            <a:pPr marL="0" indent="0" algn="ctr">
              <a:spcBef>
                <a:spcPts val="0"/>
              </a:spcBef>
              <a:buNone/>
            </a:pPr>
            <a:endParaRPr lang="en-US" sz="500" dirty="0" smtClean="0">
              <a:latin typeface="Comic Sans MS" pitchFamily="66" charset="0"/>
            </a:endParaRPr>
          </a:p>
          <a:p>
            <a:pPr marL="0" indent="0">
              <a:spcBef>
                <a:spcPts val="0"/>
              </a:spcBef>
              <a:buNone/>
            </a:pPr>
            <a:endParaRPr lang="en-US" sz="500" dirty="0" smtClean="0">
              <a:latin typeface="Comic Sans MS" pitchFamily="66" charset="0"/>
            </a:endParaRPr>
          </a:p>
          <a:p>
            <a:pPr marL="0" indent="0">
              <a:spcBef>
                <a:spcPts val="0"/>
              </a:spcBef>
              <a:buNone/>
            </a:pPr>
            <a:r>
              <a:rPr lang="en-US" sz="1100" dirty="0" smtClean="0">
                <a:latin typeface="Comic Sans MS" pitchFamily="66" charset="0"/>
              </a:rPr>
              <a:t>A sequential pattern is recommended for handling discipline in the classroom.  These steps may be followed as a general rule, but teachers should use their discretion for each situation:</a:t>
            </a:r>
          </a:p>
          <a:p>
            <a:pPr marL="0" indent="0">
              <a:spcBef>
                <a:spcPts val="0"/>
              </a:spcBef>
              <a:buNone/>
            </a:pPr>
            <a:endParaRPr lang="en-US" sz="600" dirty="0" smtClean="0">
              <a:latin typeface="Comic Sans MS" pitchFamily="66" charset="0"/>
            </a:endParaRPr>
          </a:p>
          <a:p>
            <a:pPr marL="0" indent="0">
              <a:spcBef>
                <a:spcPts val="0"/>
              </a:spcBef>
              <a:buNone/>
            </a:pPr>
            <a:r>
              <a:rPr lang="en-US" sz="1100" b="1" dirty="0" smtClean="0">
                <a:latin typeface="Comic Sans MS" pitchFamily="66" charset="0"/>
              </a:rPr>
              <a:t>IGNORE:  </a:t>
            </a:r>
            <a:r>
              <a:rPr lang="en-US" sz="1000" dirty="0" smtClean="0">
                <a:latin typeface="Comic Sans MS" pitchFamily="66" charset="0"/>
              </a:rPr>
              <a:t>Know when to be deaf and blind; An isolated or unobtrusive breach of discipline is frequently best overlooked.</a:t>
            </a:r>
            <a:endParaRPr lang="en-US" sz="1100" b="1" dirty="0" smtClean="0">
              <a:latin typeface="Comic Sans MS" pitchFamily="66" charset="0"/>
            </a:endParaRPr>
          </a:p>
          <a:p>
            <a:pPr marL="0" indent="0">
              <a:spcBef>
                <a:spcPts val="0"/>
              </a:spcBef>
              <a:buNone/>
            </a:pPr>
            <a:endParaRPr lang="en-US" sz="500" b="1" dirty="0" smtClean="0">
              <a:latin typeface="Comic Sans MS" pitchFamily="66" charset="0"/>
            </a:endParaRPr>
          </a:p>
          <a:p>
            <a:pPr marL="0" indent="0">
              <a:spcBef>
                <a:spcPts val="0"/>
              </a:spcBef>
              <a:buNone/>
            </a:pPr>
            <a:r>
              <a:rPr lang="en-US" sz="1100" b="1" dirty="0" smtClean="0">
                <a:latin typeface="Comic Sans MS" pitchFamily="66" charset="0"/>
              </a:rPr>
              <a:t>EYE </a:t>
            </a:r>
            <a:r>
              <a:rPr lang="en-US" sz="1000" b="1" dirty="0" smtClean="0">
                <a:latin typeface="Comic Sans MS" pitchFamily="66" charset="0"/>
              </a:rPr>
              <a:t>CONTACT:  </a:t>
            </a:r>
            <a:r>
              <a:rPr lang="en-US" sz="1000" dirty="0" smtClean="0">
                <a:latin typeface="Comic Sans MS" pitchFamily="66" charset="0"/>
              </a:rPr>
              <a:t>Silently make the child aware that you see/are paying attention to their behavior.</a:t>
            </a:r>
            <a:endParaRPr lang="en-US" sz="1100" b="1" dirty="0" smtClean="0">
              <a:latin typeface="Comic Sans MS" pitchFamily="66" charset="0"/>
            </a:endParaRPr>
          </a:p>
          <a:p>
            <a:pPr marL="0" indent="0">
              <a:spcBef>
                <a:spcPts val="0"/>
              </a:spcBef>
              <a:buNone/>
            </a:pPr>
            <a:endParaRPr lang="en-US" sz="500" b="1" dirty="0" smtClean="0">
              <a:latin typeface="Comic Sans MS" pitchFamily="66" charset="0"/>
            </a:endParaRPr>
          </a:p>
          <a:p>
            <a:pPr marL="0" indent="0">
              <a:spcBef>
                <a:spcPts val="0"/>
              </a:spcBef>
              <a:buNone/>
            </a:pPr>
            <a:r>
              <a:rPr lang="en-US" sz="1100" b="1" dirty="0" smtClean="0">
                <a:latin typeface="Comic Sans MS" pitchFamily="66" charset="0"/>
              </a:rPr>
              <a:t>GENTLY CALLING A CHILD’S NAME:</a:t>
            </a:r>
            <a:r>
              <a:rPr lang="en-US" sz="1000" dirty="0" smtClean="0">
                <a:latin typeface="Comic Sans MS" pitchFamily="66" charset="0"/>
              </a:rPr>
              <a:t>  As with eye contact, if the child knows that he or she is being watched, his or her behavior may improve.</a:t>
            </a:r>
            <a:endParaRPr lang="en-US" sz="1100" b="1" dirty="0" smtClean="0">
              <a:latin typeface="Comic Sans MS" pitchFamily="66" charset="0"/>
            </a:endParaRPr>
          </a:p>
          <a:p>
            <a:pPr marL="0" indent="0">
              <a:spcBef>
                <a:spcPts val="0"/>
              </a:spcBef>
              <a:buNone/>
            </a:pPr>
            <a:endParaRPr lang="en-US" sz="500" b="1" dirty="0" smtClean="0">
              <a:latin typeface="Comic Sans MS" pitchFamily="66" charset="0"/>
            </a:endParaRPr>
          </a:p>
          <a:p>
            <a:pPr marL="0" indent="0">
              <a:spcBef>
                <a:spcPts val="0"/>
              </a:spcBef>
              <a:buNone/>
            </a:pPr>
            <a:r>
              <a:rPr lang="en-US" sz="1100" b="1" dirty="0" smtClean="0">
                <a:latin typeface="Comic Sans MS" pitchFamily="66" charset="0"/>
              </a:rPr>
              <a:t>INVOLVEMENT IN THE LESSON:</a:t>
            </a:r>
            <a:r>
              <a:rPr lang="en-US" sz="1000" dirty="0" smtClean="0">
                <a:latin typeface="Comic Sans MS" pitchFamily="66" charset="0"/>
              </a:rPr>
              <a:t>  Distract the child from misbehavior by bringing him or her into the lesson.  Ask the child a question (that they know the answer to), or give them a “job”/responsibility.  </a:t>
            </a:r>
            <a:endParaRPr lang="en-US" sz="1100" b="1" dirty="0" smtClean="0">
              <a:latin typeface="Comic Sans MS" pitchFamily="66" charset="0"/>
            </a:endParaRPr>
          </a:p>
          <a:p>
            <a:pPr marL="0" indent="0">
              <a:spcBef>
                <a:spcPts val="0"/>
              </a:spcBef>
              <a:buNone/>
            </a:pPr>
            <a:endParaRPr lang="en-US" sz="500" b="1" dirty="0" smtClean="0">
              <a:latin typeface="Comic Sans MS" pitchFamily="66" charset="0"/>
            </a:endParaRPr>
          </a:p>
          <a:p>
            <a:pPr marL="0" indent="0">
              <a:spcBef>
                <a:spcPts val="0"/>
              </a:spcBef>
              <a:buNone/>
            </a:pPr>
            <a:r>
              <a:rPr lang="en-US" sz="1100" b="1" dirty="0" smtClean="0">
                <a:latin typeface="Comic Sans MS" pitchFamily="66" charset="0"/>
              </a:rPr>
              <a:t>COVENANTAL REMINDER:</a:t>
            </a:r>
            <a:r>
              <a:rPr lang="en-US" sz="1000" dirty="0" smtClean="0">
                <a:latin typeface="Comic Sans MS" pitchFamily="66" charset="0"/>
              </a:rPr>
              <a:t>  Point to the Covenant posted in the classroom, or verbally remind the child of the class’ rules.</a:t>
            </a:r>
            <a:endParaRPr lang="en-US" sz="1100" b="1" dirty="0" smtClean="0">
              <a:latin typeface="Comic Sans MS" pitchFamily="66" charset="0"/>
            </a:endParaRPr>
          </a:p>
          <a:p>
            <a:pPr marL="0" indent="0">
              <a:spcBef>
                <a:spcPts val="0"/>
              </a:spcBef>
              <a:buNone/>
            </a:pPr>
            <a:endParaRPr lang="en-US" sz="500" b="1" dirty="0" smtClean="0">
              <a:latin typeface="Comic Sans MS" pitchFamily="66" charset="0"/>
            </a:endParaRPr>
          </a:p>
          <a:p>
            <a:pPr marL="0" indent="0">
              <a:spcBef>
                <a:spcPts val="0"/>
              </a:spcBef>
              <a:buNone/>
            </a:pPr>
            <a:r>
              <a:rPr lang="en-US" sz="1100" b="1" dirty="0" smtClean="0">
                <a:latin typeface="Comic Sans MS" pitchFamily="66" charset="0"/>
              </a:rPr>
              <a:t>MOVE CLOSER TO CHILD:</a:t>
            </a:r>
            <a:r>
              <a:rPr lang="en-US" sz="1000" dirty="0" smtClean="0">
                <a:latin typeface="Comic Sans MS" pitchFamily="66" charset="0"/>
              </a:rPr>
              <a:t>  Your physical presence may help the child calm down.  </a:t>
            </a:r>
            <a:endParaRPr lang="en-US" sz="1100" b="1" dirty="0" smtClean="0">
              <a:latin typeface="Comic Sans MS" pitchFamily="66" charset="0"/>
            </a:endParaRPr>
          </a:p>
          <a:p>
            <a:pPr marL="0" indent="0">
              <a:spcBef>
                <a:spcPts val="0"/>
              </a:spcBef>
              <a:buNone/>
            </a:pPr>
            <a:endParaRPr lang="en-US" sz="500" b="1" dirty="0" smtClean="0">
              <a:latin typeface="Comic Sans MS" pitchFamily="66" charset="0"/>
            </a:endParaRPr>
          </a:p>
          <a:p>
            <a:pPr marL="0" indent="0">
              <a:spcBef>
                <a:spcPts val="0"/>
              </a:spcBef>
              <a:buNone/>
            </a:pPr>
            <a:r>
              <a:rPr lang="en-US" sz="1100" b="1" dirty="0" smtClean="0">
                <a:latin typeface="Comic Sans MS" pitchFamily="66" charset="0"/>
              </a:rPr>
              <a:t>PAUSE LESSON MOMENTARILY:</a:t>
            </a:r>
            <a:r>
              <a:rPr lang="en-US" sz="1000" dirty="0" smtClean="0">
                <a:latin typeface="Comic Sans MS" pitchFamily="66" charset="0"/>
              </a:rPr>
              <a:t>  Begin by praising those children that have been listening, “Thank you –so and so- for sitting so nicely.”  Then speak directly to the disruptive child, “It makes me sad that you’re not listening/disrupting the story/activity that your friends want to hear/do…”  Let the child know that if their disruptive behavior continues, he or she will be sent to the </a:t>
            </a:r>
            <a:r>
              <a:rPr lang="en-US" sz="1000" dirty="0" err="1" smtClean="0">
                <a:latin typeface="Comic Sans MS" pitchFamily="66" charset="0"/>
              </a:rPr>
              <a:t>DRE</a:t>
            </a:r>
            <a:r>
              <a:rPr lang="en-US" sz="1000" dirty="0" smtClean="0">
                <a:latin typeface="Comic Sans MS" pitchFamily="66" charset="0"/>
              </a:rPr>
              <a:t>.</a:t>
            </a:r>
            <a:endParaRPr lang="en-US" sz="1100" b="1" dirty="0" smtClean="0">
              <a:latin typeface="Comic Sans MS" pitchFamily="66" charset="0"/>
            </a:endParaRPr>
          </a:p>
          <a:p>
            <a:pPr marL="0" indent="0">
              <a:spcBef>
                <a:spcPts val="0"/>
              </a:spcBef>
              <a:buNone/>
            </a:pPr>
            <a:endParaRPr lang="en-US" sz="1100" b="1" dirty="0" smtClean="0">
              <a:latin typeface="Comic Sans MS" pitchFamily="66" charset="0"/>
            </a:endParaRPr>
          </a:p>
          <a:p>
            <a:pPr marL="0" indent="0">
              <a:spcBef>
                <a:spcPts val="0"/>
              </a:spcBef>
              <a:buNone/>
            </a:pPr>
            <a:endParaRPr lang="en-US" sz="1100" b="1" dirty="0" smtClean="0">
              <a:latin typeface="Comic Sans MS" pitchFamily="66" charset="0"/>
            </a:endParaRPr>
          </a:p>
          <a:p>
            <a:pPr marL="0" indent="0">
              <a:spcBef>
                <a:spcPts val="0"/>
              </a:spcBef>
              <a:buNone/>
            </a:pPr>
            <a:endParaRPr lang="en-US" sz="1100" b="1" dirty="0">
              <a:latin typeface="Comic Sans MS" pitchFamily="66" charset="0"/>
            </a:endParaRPr>
          </a:p>
        </p:txBody>
      </p:sp>
      <p:sp>
        <p:nvSpPr>
          <p:cNvPr id="6" name="Content Placeholder 5"/>
          <p:cNvSpPr>
            <a:spLocks noGrp="1"/>
          </p:cNvSpPr>
          <p:nvPr>
            <p:ph sz="half" idx="2"/>
          </p:nvPr>
        </p:nvSpPr>
        <p:spPr>
          <a:xfrm>
            <a:off x="3505200" y="1752601"/>
            <a:ext cx="3028950" cy="6705599"/>
          </a:xfrm>
          <a:ln w="3175">
            <a:solidFill>
              <a:schemeClr val="tx1"/>
            </a:solidFill>
          </a:ln>
        </p:spPr>
        <p:txBody>
          <a:bodyPr/>
          <a:lstStyle/>
          <a:p>
            <a:pPr algn="ctr">
              <a:buNone/>
            </a:pPr>
            <a:r>
              <a:rPr lang="en-US" sz="1200" b="1" u="sng" dirty="0" smtClean="0">
                <a:latin typeface="Papyrus" pitchFamily="66" charset="0"/>
              </a:rPr>
              <a:t>SENT OUT OF </a:t>
            </a:r>
          </a:p>
          <a:p>
            <a:pPr algn="ctr">
              <a:buNone/>
            </a:pPr>
            <a:r>
              <a:rPr lang="en-US" sz="1200" b="1" u="sng" dirty="0" smtClean="0">
                <a:latin typeface="Papyrus" pitchFamily="66" charset="0"/>
              </a:rPr>
              <a:t>THE CLASSROOM</a:t>
            </a:r>
          </a:p>
          <a:p>
            <a:pPr marL="0" indent="0">
              <a:spcBef>
                <a:spcPts val="0"/>
              </a:spcBef>
              <a:buNone/>
            </a:pPr>
            <a:endParaRPr lang="en-US" sz="500" dirty="0" smtClean="0">
              <a:latin typeface="Comic Sans MS" pitchFamily="66" charset="0"/>
            </a:endParaRPr>
          </a:p>
          <a:p>
            <a:pPr marL="0" indent="0">
              <a:spcBef>
                <a:spcPts val="0"/>
              </a:spcBef>
              <a:buNone/>
            </a:pPr>
            <a:r>
              <a:rPr lang="en-US" sz="1100" dirty="0" smtClean="0">
                <a:latin typeface="Comic Sans MS" pitchFamily="66" charset="0"/>
              </a:rPr>
              <a:t>If the techniques within the classroom have been pursued without success, the following steps will take place:</a:t>
            </a:r>
          </a:p>
          <a:p>
            <a:pPr marL="0" indent="0">
              <a:spcBef>
                <a:spcPts val="0"/>
              </a:spcBef>
              <a:buNone/>
            </a:pPr>
            <a:endParaRPr lang="en-US" sz="1100" dirty="0" smtClean="0">
              <a:latin typeface="Comic Sans MS" pitchFamily="66" charset="0"/>
            </a:endParaRPr>
          </a:p>
          <a:p>
            <a:pPr marL="228600" indent="-228600">
              <a:spcBef>
                <a:spcPts val="0"/>
              </a:spcBef>
              <a:buAutoNum type="arabicPeriod"/>
            </a:pPr>
            <a:r>
              <a:rPr lang="en-US" sz="1200" dirty="0" smtClean="0">
                <a:latin typeface="Comic Sans MS" pitchFamily="66" charset="0"/>
              </a:rPr>
              <a:t>The teacher will send the child to the </a:t>
            </a:r>
            <a:r>
              <a:rPr lang="en-US" sz="1200" dirty="0" err="1" smtClean="0">
                <a:latin typeface="Comic Sans MS" pitchFamily="66" charset="0"/>
              </a:rPr>
              <a:t>DRE</a:t>
            </a:r>
            <a:r>
              <a:rPr lang="en-US" sz="1200" dirty="0" smtClean="0">
                <a:latin typeface="Comic Sans MS" pitchFamily="66" charset="0"/>
              </a:rPr>
              <a:t>.</a:t>
            </a:r>
          </a:p>
          <a:p>
            <a:pPr marL="228600" indent="-228600">
              <a:spcBef>
                <a:spcPts val="0"/>
              </a:spcBef>
              <a:buAutoNum type="arabicPeriod"/>
            </a:pPr>
            <a:endParaRPr lang="en-US" sz="1200" dirty="0" smtClean="0">
              <a:latin typeface="Comic Sans MS" pitchFamily="66" charset="0"/>
            </a:endParaRPr>
          </a:p>
          <a:p>
            <a:pPr marL="228600" indent="-228600">
              <a:spcBef>
                <a:spcPts val="0"/>
              </a:spcBef>
              <a:buNone/>
            </a:pPr>
            <a:r>
              <a:rPr lang="en-US" sz="1200" dirty="0" smtClean="0">
                <a:latin typeface="Comic Sans MS" pitchFamily="66" charset="0"/>
              </a:rPr>
              <a:t>2.  The </a:t>
            </a:r>
            <a:r>
              <a:rPr lang="en-US" sz="1200" dirty="0" err="1" smtClean="0">
                <a:latin typeface="Comic Sans MS" pitchFamily="66" charset="0"/>
              </a:rPr>
              <a:t>DRE</a:t>
            </a:r>
            <a:r>
              <a:rPr lang="en-US" sz="1200" dirty="0" smtClean="0">
                <a:latin typeface="Comic Sans MS" pitchFamily="66" charset="0"/>
              </a:rPr>
              <a:t> will explain to the child what behavior is expected within the classroom, and the child will be returned to class, once ready-until then they will remain with the </a:t>
            </a:r>
            <a:r>
              <a:rPr lang="en-US" sz="1200" dirty="0" err="1" smtClean="0">
                <a:latin typeface="Comic Sans MS" pitchFamily="66" charset="0"/>
              </a:rPr>
              <a:t>DRE</a:t>
            </a:r>
            <a:r>
              <a:rPr lang="en-US" sz="1200" dirty="0" smtClean="0">
                <a:latin typeface="Comic Sans MS" pitchFamily="66" charset="0"/>
              </a:rPr>
              <a:t>.</a:t>
            </a:r>
          </a:p>
          <a:p>
            <a:pPr marL="228600" indent="-228600">
              <a:spcBef>
                <a:spcPts val="0"/>
              </a:spcBef>
              <a:buNone/>
            </a:pPr>
            <a:endParaRPr lang="en-US" sz="1200" dirty="0" smtClean="0">
              <a:latin typeface="Comic Sans MS" pitchFamily="66" charset="0"/>
            </a:endParaRPr>
          </a:p>
          <a:p>
            <a:pPr marL="228600" indent="-228600">
              <a:spcBef>
                <a:spcPts val="0"/>
              </a:spcBef>
              <a:buAutoNum type="arabicPeriod" startAt="3"/>
            </a:pPr>
            <a:r>
              <a:rPr lang="en-US" sz="1200" dirty="0" smtClean="0">
                <a:latin typeface="Comic Sans MS" pitchFamily="66" charset="0"/>
              </a:rPr>
              <a:t>The teacher and/or the </a:t>
            </a:r>
            <a:r>
              <a:rPr lang="en-US" sz="1200" dirty="0" err="1" smtClean="0">
                <a:latin typeface="Comic Sans MS" pitchFamily="66" charset="0"/>
              </a:rPr>
              <a:t>DRE</a:t>
            </a:r>
            <a:r>
              <a:rPr lang="en-US" sz="1200" dirty="0" smtClean="0">
                <a:latin typeface="Comic Sans MS" pitchFamily="66" charset="0"/>
              </a:rPr>
              <a:t> will notify the child’s parents.</a:t>
            </a:r>
          </a:p>
          <a:p>
            <a:pPr marL="228600" indent="-228600">
              <a:spcBef>
                <a:spcPts val="0"/>
              </a:spcBef>
              <a:buAutoNum type="arabicPeriod" startAt="3"/>
            </a:pPr>
            <a:endParaRPr lang="en-US" sz="1200" dirty="0" smtClean="0">
              <a:latin typeface="Comic Sans MS" pitchFamily="66" charset="0"/>
            </a:endParaRPr>
          </a:p>
          <a:p>
            <a:pPr marL="228600" indent="-228600">
              <a:spcBef>
                <a:spcPts val="0"/>
              </a:spcBef>
              <a:buAutoNum type="arabicPeriod" startAt="3"/>
            </a:pPr>
            <a:r>
              <a:rPr lang="en-US" sz="1200" dirty="0" smtClean="0">
                <a:latin typeface="Comic Sans MS" pitchFamily="66" charset="0"/>
              </a:rPr>
              <a:t>If the problem persists, the </a:t>
            </a:r>
            <a:r>
              <a:rPr lang="en-US" sz="1200" dirty="0" err="1" smtClean="0">
                <a:latin typeface="Comic Sans MS" pitchFamily="66" charset="0"/>
              </a:rPr>
              <a:t>DRE</a:t>
            </a:r>
            <a:r>
              <a:rPr lang="en-US" sz="1200" dirty="0" smtClean="0">
                <a:latin typeface="Comic Sans MS" pitchFamily="66" charset="0"/>
              </a:rPr>
              <a:t> and teachers will contact the parents and work together on a solution.</a:t>
            </a:r>
          </a:p>
          <a:p>
            <a:pPr marL="228600" indent="-228600">
              <a:spcBef>
                <a:spcPts val="0"/>
              </a:spcBef>
              <a:buAutoNum type="arabicPeriod" startAt="3"/>
            </a:pPr>
            <a:endParaRPr lang="en-US" sz="1200" dirty="0" smtClean="0">
              <a:latin typeface="Comic Sans MS" pitchFamily="66" charset="0"/>
            </a:endParaRPr>
          </a:p>
          <a:p>
            <a:pPr marL="228600" indent="-228600">
              <a:spcBef>
                <a:spcPts val="0"/>
              </a:spcBef>
              <a:buNone/>
            </a:pPr>
            <a:endParaRPr lang="en-US" sz="1200" dirty="0" smtClean="0">
              <a:latin typeface="Comic Sans MS" pitchFamily="66" charset="0"/>
            </a:endParaRPr>
          </a:p>
          <a:p>
            <a:pPr marL="228600" indent="-228600">
              <a:spcBef>
                <a:spcPts val="0"/>
              </a:spcBef>
              <a:buAutoNum type="arabicPeriod" startAt="3"/>
            </a:pPr>
            <a:endParaRPr lang="en-US" sz="1200" dirty="0" smtClean="0">
              <a:latin typeface="Comic Sans MS" pitchFamily="66" charset="0"/>
            </a:endParaRPr>
          </a:p>
          <a:p>
            <a:pPr marL="0" indent="0">
              <a:spcBef>
                <a:spcPts val="0"/>
              </a:spcBef>
              <a:buNone/>
            </a:pPr>
            <a:r>
              <a:rPr lang="en-US" sz="1200" dirty="0" smtClean="0">
                <a:latin typeface="Comic Sans MS" pitchFamily="66" charset="0"/>
              </a:rPr>
              <a:t>Any parent or teacher with thoughts or concerns about this or any other aspect of the RE program should not hesitate to speak with the RE Committee, the </a:t>
            </a:r>
            <a:r>
              <a:rPr lang="en-US" sz="1200" dirty="0" err="1" smtClean="0">
                <a:latin typeface="Comic Sans MS" pitchFamily="66" charset="0"/>
              </a:rPr>
              <a:t>DRE</a:t>
            </a:r>
            <a:r>
              <a:rPr lang="en-US" sz="1200" dirty="0" smtClean="0">
                <a:latin typeface="Comic Sans MS" pitchFamily="66" charset="0"/>
              </a:rPr>
              <a:t>, or the Pastor.</a:t>
            </a:r>
          </a:p>
          <a:p>
            <a:pPr marL="228600" indent="-228600">
              <a:spcBef>
                <a:spcPts val="0"/>
              </a:spcBef>
              <a:buNone/>
            </a:pPr>
            <a:endParaRPr lang="en-US" sz="1200" dirty="0" smtClean="0">
              <a:latin typeface="Comic Sans MS" pitchFamily="66" charset="0"/>
            </a:endParaRPr>
          </a:p>
          <a:p>
            <a:pPr marL="228600" indent="-228600">
              <a:spcBef>
                <a:spcPts val="0"/>
              </a:spcBef>
              <a:buNone/>
            </a:pPr>
            <a:endParaRPr lang="en-US" sz="1200" dirty="0" smtClean="0">
              <a:latin typeface="Comic Sans MS" pitchFamily="66" charset="0"/>
            </a:endParaRPr>
          </a:p>
          <a:p>
            <a:pPr marL="228600" indent="-228600">
              <a:spcBef>
                <a:spcPts val="0"/>
              </a:spcBef>
              <a:buNone/>
            </a:pPr>
            <a:endParaRPr lang="en-US" sz="1200" dirty="0" smtClean="0">
              <a:latin typeface="Comic Sans MS" pitchFamily="66" charset="0"/>
            </a:endParaRPr>
          </a:p>
          <a:p>
            <a:pPr marL="228600" indent="-228600">
              <a:spcBef>
                <a:spcPts val="0"/>
              </a:spcBef>
              <a:buNone/>
            </a:pPr>
            <a:endParaRPr lang="en-US" sz="1200" dirty="0" smtClean="0">
              <a:latin typeface="Comic Sans MS" pitchFamily="66" charset="0"/>
            </a:endParaRPr>
          </a:p>
          <a:p>
            <a:pPr marL="228600" indent="-228600">
              <a:spcBef>
                <a:spcPts val="0"/>
              </a:spcBef>
              <a:buNone/>
            </a:pPr>
            <a:r>
              <a:rPr lang="en-US" sz="1000" i="1" dirty="0" smtClean="0">
                <a:latin typeface="Comic Sans MS" pitchFamily="66" charset="0"/>
              </a:rPr>
              <a:t>Established January 2003; Revised June 2003; Slightly Modified March 2012</a:t>
            </a:r>
          </a:p>
          <a:p>
            <a:pPr marL="0" indent="0">
              <a:spcBef>
                <a:spcPts val="0"/>
              </a:spcBef>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172200" cy="3048000"/>
          </a:xfrm>
        </p:spPr>
        <p:txBody>
          <a:bodyPr>
            <a:normAutofit fontScale="90000"/>
          </a:bodyPr>
          <a:lstStyle/>
          <a:p>
            <a:r>
              <a:rPr lang="en-US" sz="5000" b="1" u="sng" dirty="0" smtClean="0">
                <a:effectLst>
                  <a:outerShdw blurRad="38100" dist="38100" dir="2700000" algn="tl">
                    <a:srgbClr val="000000">
                      <a:alpha val="43137"/>
                    </a:srgbClr>
                  </a:outerShdw>
                </a:effectLst>
                <a:latin typeface="Papyrus" pitchFamily="66" charset="0"/>
              </a:rPr>
              <a:t>Classroom</a:t>
            </a:r>
            <a:br>
              <a:rPr lang="en-US" sz="5000" b="1" u="sng" dirty="0" smtClean="0">
                <a:effectLst>
                  <a:outerShdw blurRad="38100" dist="38100" dir="2700000" algn="tl">
                    <a:srgbClr val="000000">
                      <a:alpha val="43137"/>
                    </a:srgbClr>
                  </a:outerShdw>
                </a:effectLst>
                <a:latin typeface="Papyrus" pitchFamily="66" charset="0"/>
              </a:rPr>
            </a:br>
            <a:r>
              <a:rPr lang="en-US" sz="5000" b="1" u="sng" dirty="0" smtClean="0">
                <a:effectLst>
                  <a:outerShdw blurRad="38100" dist="38100" dir="2700000" algn="tl">
                    <a:srgbClr val="000000">
                      <a:alpha val="43137"/>
                    </a:srgbClr>
                  </a:outerShdw>
                </a:effectLst>
                <a:latin typeface="Papyrus" pitchFamily="66" charset="0"/>
              </a:rPr>
              <a:t>Supply List</a:t>
            </a:r>
            <a:r>
              <a:rPr lang="en-US" sz="2000" b="1" u="sng" dirty="0" smtClean="0">
                <a:effectLst>
                  <a:outerShdw blurRad="38100" dist="38100" dir="2700000" algn="tl">
                    <a:srgbClr val="000000">
                      <a:alpha val="43137"/>
                    </a:srgbClr>
                  </a:outerShdw>
                </a:effectLst>
                <a:latin typeface="Papyrus" pitchFamily="66" charset="0"/>
              </a:rPr>
              <a:t/>
            </a:r>
            <a:br>
              <a:rPr lang="en-US" sz="2000" b="1" u="sng" dirty="0" smtClean="0">
                <a:effectLst>
                  <a:outerShdw blurRad="38100" dist="38100" dir="2700000" algn="tl">
                    <a:srgbClr val="000000">
                      <a:alpha val="43137"/>
                    </a:srgbClr>
                  </a:outerShdw>
                </a:effectLst>
                <a:latin typeface="Papyrus" pitchFamily="66" charset="0"/>
              </a:rPr>
            </a:br>
            <a:r>
              <a:rPr lang="en-US" sz="1800" dirty="0" smtClean="0">
                <a:effectLst>
                  <a:outerShdw blurRad="38100" dist="38100" dir="2700000" algn="tl">
                    <a:srgbClr val="000000">
                      <a:alpha val="43137"/>
                    </a:srgbClr>
                  </a:outerShdw>
                </a:effectLst>
                <a:latin typeface="Papyrus" pitchFamily="66" charset="0"/>
                <a:sym typeface="Wingdings" pitchFamily="2" charset="2"/>
              </a:rPr>
              <a:t>						</a:t>
            </a:r>
            <a:r>
              <a:rPr lang="en-US" sz="1800" b="1" u="sng" dirty="0" smtClean="0">
                <a:effectLst>
                  <a:outerShdw blurRad="38100" dist="38100" dir="2700000" algn="tl">
                    <a:srgbClr val="000000">
                      <a:alpha val="43137"/>
                    </a:srgbClr>
                  </a:outerShdw>
                </a:effectLst>
                <a:latin typeface="Papyrus" pitchFamily="66" charset="0"/>
              </a:rPr>
              <a:t/>
            </a:r>
            <a:br>
              <a:rPr lang="en-US" sz="1800" b="1" u="sng" dirty="0" smtClean="0">
                <a:effectLst>
                  <a:outerShdw blurRad="38100" dist="38100" dir="2700000" algn="tl">
                    <a:srgbClr val="000000">
                      <a:alpha val="43137"/>
                    </a:srgbClr>
                  </a:outerShdw>
                </a:effectLst>
                <a:latin typeface="Papyrus" pitchFamily="66" charset="0"/>
              </a:rPr>
            </a:br>
            <a:r>
              <a:rPr lang="en-US" sz="1800" dirty="0" smtClean="0">
                <a:latin typeface="Papyrus" pitchFamily="66" charset="0"/>
              </a:rPr>
              <a:t>If any of these items are missing from the classroom please inform the </a:t>
            </a:r>
            <a:r>
              <a:rPr lang="en-US" sz="1800" dirty="0" err="1" smtClean="0">
                <a:latin typeface="Papyrus" pitchFamily="66" charset="0"/>
              </a:rPr>
              <a:t>DRE</a:t>
            </a:r>
            <a:r>
              <a:rPr lang="en-US" sz="1800" dirty="0" smtClean="0">
                <a:latin typeface="Papyrus" pitchFamily="66" charset="0"/>
              </a:rPr>
              <a:t> directly or make a note on your weekly log sheet.</a:t>
            </a:r>
            <a:r>
              <a:rPr lang="en-US" sz="1800" dirty="0" smtClean="0">
                <a:effectLst>
                  <a:outerShdw blurRad="38100" dist="38100" dir="2700000" algn="tl">
                    <a:srgbClr val="000000">
                      <a:alpha val="43137"/>
                    </a:srgbClr>
                  </a:outerShdw>
                </a:effectLst>
                <a:latin typeface="Papyrus" pitchFamily="66" charset="0"/>
              </a:rPr>
              <a:t/>
            </a:r>
            <a:br>
              <a:rPr lang="en-US" sz="1800" dirty="0" smtClean="0">
                <a:effectLst>
                  <a:outerShdw blurRad="38100" dist="38100" dir="2700000" algn="tl">
                    <a:srgbClr val="000000">
                      <a:alpha val="43137"/>
                    </a:srgbClr>
                  </a:outerShdw>
                </a:effectLst>
                <a:latin typeface="Papyrus" pitchFamily="66" charset="0"/>
              </a:rPr>
            </a:br>
            <a:r>
              <a:rPr lang="en-US" sz="1800" dirty="0" smtClean="0">
                <a:effectLst>
                  <a:outerShdw blurRad="38100" dist="38100" dir="2700000" algn="tl">
                    <a:srgbClr val="000000">
                      <a:alpha val="43137"/>
                    </a:srgbClr>
                  </a:outerShdw>
                </a:effectLst>
                <a:latin typeface="Papyrus" pitchFamily="66" charset="0"/>
                <a:sym typeface="Wingdings" pitchFamily="2" charset="2"/>
              </a:rPr>
              <a:t>	</a:t>
            </a:r>
            <a:r>
              <a:rPr lang="en-US" sz="1800" dirty="0" smtClean="0">
                <a:latin typeface="Papyrus" pitchFamily="66" charset="0"/>
              </a:rPr>
              <a:t>Thank You</a:t>
            </a:r>
            <a:r>
              <a:rPr lang="en-US" sz="1800" dirty="0" smtClean="0">
                <a:effectLst>
                  <a:outerShdw blurRad="38100" dist="38100" dir="2700000" algn="tl">
                    <a:srgbClr val="000000">
                      <a:alpha val="43137"/>
                    </a:srgbClr>
                  </a:outerShdw>
                </a:effectLst>
                <a:latin typeface="Papyrus" pitchFamily="66" charset="0"/>
              </a:rPr>
              <a:t> 	   </a:t>
            </a:r>
            <a:r>
              <a:rPr lang="en-US" sz="1800" b="1" u="sng" dirty="0" smtClean="0">
                <a:latin typeface="Papyrus" pitchFamily="66" charset="0"/>
              </a:rPr>
              <a:t/>
            </a:r>
            <a:br>
              <a:rPr lang="en-US" sz="1800" b="1" u="sng" dirty="0" smtClean="0">
                <a:latin typeface="Papyrus" pitchFamily="66" charset="0"/>
              </a:rPr>
            </a:br>
            <a:endParaRPr lang="en-US" sz="1800" b="1" u="sng" dirty="0">
              <a:effectLst>
                <a:outerShdw blurRad="38100" dist="38100" dir="2700000" algn="tl">
                  <a:srgbClr val="000000">
                    <a:alpha val="43137"/>
                  </a:srgbClr>
                </a:outerShdw>
              </a:effectLst>
              <a:latin typeface="Papyrus" pitchFamily="66" charset="0"/>
            </a:endParaRPr>
          </a:p>
        </p:txBody>
      </p:sp>
      <p:sp>
        <p:nvSpPr>
          <p:cNvPr id="3" name="Content Placeholder 2"/>
          <p:cNvSpPr>
            <a:spLocks noGrp="1"/>
          </p:cNvSpPr>
          <p:nvPr>
            <p:ph idx="1"/>
          </p:nvPr>
        </p:nvSpPr>
        <p:spPr>
          <a:xfrm>
            <a:off x="381000" y="3276601"/>
            <a:ext cx="6172200" cy="5638800"/>
          </a:xfrm>
        </p:spPr>
        <p:txBody>
          <a:bodyPr numCol="2">
            <a:normAutofit lnSpcReduction="10000"/>
          </a:bodyPr>
          <a:lstStyle/>
          <a:p>
            <a:pPr>
              <a:buNone/>
            </a:pPr>
            <a:endParaRPr lang="en-US" sz="1600" b="1" dirty="0" smtClean="0">
              <a:latin typeface="Comic Sans MS" pitchFamily="66" charset="0"/>
            </a:endParaRPr>
          </a:p>
          <a:p>
            <a:pPr>
              <a:buNone/>
            </a:pPr>
            <a:r>
              <a:rPr lang="en-US" sz="1500" b="1" u="sng" dirty="0" smtClean="0">
                <a:latin typeface="Comic Sans MS" pitchFamily="66" charset="0"/>
              </a:rPr>
              <a:t>Teacher Supplies:</a:t>
            </a:r>
            <a:r>
              <a:rPr lang="en-US" sz="1500" b="1" dirty="0" smtClean="0">
                <a:latin typeface="Comic Sans MS" pitchFamily="66" charset="0"/>
              </a:rPr>
              <a:t>	</a:t>
            </a:r>
          </a:p>
          <a:p>
            <a:pPr>
              <a:buNone/>
            </a:pPr>
            <a:r>
              <a:rPr lang="en-US" sz="1400" dirty="0" smtClean="0">
                <a:latin typeface="Comic Sans MS" pitchFamily="66" charset="0"/>
              </a:rPr>
              <a:t>	</a:t>
            </a:r>
            <a:r>
              <a:rPr lang="en-US" sz="1300" dirty="0" smtClean="0">
                <a:latin typeface="Comic Sans MS" pitchFamily="66" charset="0"/>
              </a:rPr>
              <a:t>Pens &amp; Sharpie</a:t>
            </a:r>
          </a:p>
          <a:p>
            <a:pPr>
              <a:buNone/>
            </a:pPr>
            <a:r>
              <a:rPr lang="en-US" sz="1300" dirty="0" smtClean="0">
                <a:latin typeface="Comic Sans MS" pitchFamily="66" charset="0"/>
              </a:rPr>
              <a:t>	Stapler &amp; Staples</a:t>
            </a:r>
          </a:p>
          <a:p>
            <a:pPr>
              <a:buNone/>
            </a:pPr>
            <a:r>
              <a:rPr lang="en-US" sz="1300" dirty="0" smtClean="0">
                <a:latin typeface="Comic Sans MS" pitchFamily="66" charset="0"/>
              </a:rPr>
              <a:t>	Scotch Tape (&amp; dispenser)</a:t>
            </a:r>
          </a:p>
          <a:p>
            <a:pPr>
              <a:buNone/>
            </a:pPr>
            <a:r>
              <a:rPr lang="en-US" sz="1300" dirty="0" smtClean="0">
                <a:latin typeface="Comic Sans MS" pitchFamily="66" charset="0"/>
              </a:rPr>
              <a:t>	Masking Tape	</a:t>
            </a:r>
          </a:p>
          <a:p>
            <a:pPr>
              <a:buNone/>
            </a:pPr>
            <a:r>
              <a:rPr lang="en-US" sz="1300" dirty="0" smtClean="0">
                <a:latin typeface="Comic Sans MS" pitchFamily="66" charset="0"/>
              </a:rPr>
              <a:t>	Scissors</a:t>
            </a:r>
          </a:p>
          <a:p>
            <a:pPr>
              <a:buNone/>
            </a:pPr>
            <a:r>
              <a:rPr lang="en-US" sz="1300" dirty="0" smtClean="0">
                <a:latin typeface="Comic Sans MS" pitchFamily="66" charset="0"/>
              </a:rPr>
              <a:t>	Staple Remover</a:t>
            </a:r>
          </a:p>
          <a:p>
            <a:pPr>
              <a:buNone/>
            </a:pPr>
            <a:r>
              <a:rPr lang="en-US" sz="1300" dirty="0" smtClean="0">
                <a:latin typeface="Comic Sans MS" pitchFamily="66" charset="0"/>
              </a:rPr>
              <a:t>	Hole Punch</a:t>
            </a:r>
          </a:p>
          <a:p>
            <a:pPr>
              <a:buNone/>
            </a:pPr>
            <a:r>
              <a:rPr lang="en-US" sz="1300" dirty="0" smtClean="0">
                <a:latin typeface="Comic Sans MS" pitchFamily="66" charset="0"/>
              </a:rPr>
              <a:t>	Paper Clips</a:t>
            </a:r>
          </a:p>
          <a:p>
            <a:pPr>
              <a:buNone/>
            </a:pPr>
            <a:r>
              <a:rPr lang="en-US" sz="1300" dirty="0" smtClean="0">
                <a:latin typeface="Comic Sans MS" pitchFamily="66" charset="0"/>
              </a:rPr>
              <a:t>	Push Pins (Tacks)</a:t>
            </a:r>
          </a:p>
          <a:p>
            <a:pPr>
              <a:buNone/>
            </a:pPr>
            <a:r>
              <a:rPr lang="en-US" sz="1300" dirty="0" smtClean="0">
                <a:latin typeface="Comic Sans MS" pitchFamily="66" charset="0"/>
              </a:rPr>
              <a:t>	Ruler</a:t>
            </a:r>
          </a:p>
          <a:p>
            <a:pPr>
              <a:buNone/>
            </a:pPr>
            <a:r>
              <a:rPr lang="en-US" sz="1300" dirty="0" smtClean="0">
                <a:latin typeface="Comic Sans MS" pitchFamily="66" charset="0"/>
              </a:rPr>
              <a:t>	Post-it Notes  </a:t>
            </a:r>
          </a:p>
          <a:p>
            <a:pPr>
              <a:buNone/>
            </a:pPr>
            <a:r>
              <a:rPr lang="en-US" sz="1300" dirty="0" smtClean="0">
                <a:latin typeface="Comic Sans MS" pitchFamily="66" charset="0"/>
              </a:rPr>
              <a:t>	Labels/Name Tags</a:t>
            </a:r>
          </a:p>
          <a:p>
            <a:pPr>
              <a:buNone/>
            </a:pPr>
            <a:r>
              <a:rPr lang="en-US" sz="1300" dirty="0" smtClean="0">
                <a:latin typeface="Comic Sans MS" pitchFamily="66" charset="0"/>
              </a:rPr>
              <a:t>	Index Cards (small &amp; large)</a:t>
            </a:r>
          </a:p>
          <a:p>
            <a:pPr>
              <a:buNone/>
            </a:pPr>
            <a:r>
              <a:rPr lang="en-US" sz="1300" dirty="0" smtClean="0">
                <a:latin typeface="Comic Sans MS" pitchFamily="66" charset="0"/>
              </a:rPr>
              <a:t>	Matches (for candle)</a:t>
            </a:r>
          </a:p>
          <a:p>
            <a:pPr>
              <a:buNone/>
            </a:pPr>
            <a:r>
              <a:rPr lang="en-US" sz="1300" dirty="0" smtClean="0">
                <a:latin typeface="Comic Sans MS" pitchFamily="66" charset="0"/>
              </a:rPr>
              <a:t>	Dry Erase Markers &amp; Eraser</a:t>
            </a:r>
          </a:p>
          <a:p>
            <a:pPr>
              <a:buNone/>
            </a:pPr>
            <a:r>
              <a:rPr lang="en-US" sz="1300" dirty="0" smtClean="0">
                <a:latin typeface="Comic Sans MS" pitchFamily="66" charset="0"/>
              </a:rPr>
              <a:t>	Paper Fasteners</a:t>
            </a:r>
          </a:p>
          <a:p>
            <a:pPr>
              <a:buNone/>
            </a:pPr>
            <a:r>
              <a:rPr lang="en-US" sz="1300" dirty="0" smtClean="0">
                <a:latin typeface="Comic Sans MS" pitchFamily="66" charset="0"/>
              </a:rPr>
              <a:t>	Band-Aides </a:t>
            </a:r>
          </a:p>
          <a:p>
            <a:pPr>
              <a:buNone/>
            </a:pPr>
            <a:r>
              <a:rPr lang="en-US" sz="1300" dirty="0" smtClean="0">
                <a:latin typeface="Comic Sans MS" pitchFamily="66" charset="0"/>
              </a:rPr>
              <a:t>	Hand Wipes &amp; Disinfectant Wipes</a:t>
            </a:r>
          </a:p>
          <a:p>
            <a:pPr>
              <a:buNone/>
            </a:pPr>
            <a:endParaRPr lang="en-US" sz="1400" dirty="0" smtClean="0">
              <a:latin typeface="Comic Sans MS" pitchFamily="66" charset="0"/>
            </a:endParaRPr>
          </a:p>
          <a:p>
            <a:pPr>
              <a:buNone/>
            </a:pPr>
            <a:endParaRPr lang="en-US" sz="1400" dirty="0" smtClean="0">
              <a:latin typeface="Comic Sans MS" pitchFamily="66" charset="0"/>
            </a:endParaRPr>
          </a:p>
          <a:p>
            <a:pPr>
              <a:buNone/>
            </a:pPr>
            <a:endParaRPr lang="en-US" sz="1400" dirty="0" smtClean="0">
              <a:latin typeface="Comic Sans MS" pitchFamily="66" charset="0"/>
            </a:endParaRPr>
          </a:p>
          <a:p>
            <a:pPr>
              <a:buNone/>
            </a:pPr>
            <a:endParaRPr lang="en-US" sz="1400" dirty="0" smtClean="0">
              <a:latin typeface="Comic Sans MS" pitchFamily="66" charset="0"/>
            </a:endParaRPr>
          </a:p>
          <a:p>
            <a:pPr>
              <a:buNone/>
            </a:pPr>
            <a:r>
              <a:rPr lang="en-US" sz="1600" b="1" dirty="0" smtClean="0">
                <a:latin typeface="Comic Sans MS" pitchFamily="66" charset="0"/>
              </a:rPr>
              <a:t>	</a:t>
            </a:r>
            <a:r>
              <a:rPr lang="en-US" sz="1500" b="1" u="sng" dirty="0" smtClean="0">
                <a:latin typeface="Comic Sans MS" pitchFamily="66" charset="0"/>
              </a:rPr>
              <a:t>Kid Supplies:</a:t>
            </a:r>
            <a:endParaRPr lang="en-US" sz="1500" u="sng" dirty="0" smtClean="0">
              <a:latin typeface="Comic Sans MS" pitchFamily="66" charset="0"/>
            </a:endParaRPr>
          </a:p>
          <a:p>
            <a:pPr>
              <a:buNone/>
            </a:pPr>
            <a:r>
              <a:rPr lang="en-US" sz="1400" dirty="0" smtClean="0">
                <a:latin typeface="Comic Sans MS" pitchFamily="66" charset="0"/>
              </a:rPr>
              <a:t>		</a:t>
            </a:r>
            <a:r>
              <a:rPr lang="en-US" sz="1300" dirty="0" smtClean="0">
                <a:latin typeface="Comic Sans MS" pitchFamily="66" charset="0"/>
              </a:rPr>
              <a:t>Pencils</a:t>
            </a:r>
          </a:p>
          <a:p>
            <a:pPr>
              <a:buNone/>
            </a:pPr>
            <a:r>
              <a:rPr lang="en-US" sz="1300" dirty="0" smtClean="0">
                <a:latin typeface="Comic Sans MS" pitchFamily="66" charset="0"/>
              </a:rPr>
              <a:t>		Colored Pencils</a:t>
            </a:r>
          </a:p>
          <a:p>
            <a:pPr>
              <a:buNone/>
            </a:pPr>
            <a:r>
              <a:rPr lang="en-US" sz="1300" dirty="0" smtClean="0">
                <a:latin typeface="Comic Sans MS" pitchFamily="66" charset="0"/>
              </a:rPr>
              <a:t>		Crayons</a:t>
            </a:r>
          </a:p>
          <a:p>
            <a:pPr>
              <a:buNone/>
            </a:pPr>
            <a:r>
              <a:rPr lang="en-US" sz="1300" dirty="0" smtClean="0">
                <a:latin typeface="Comic Sans MS" pitchFamily="66" charset="0"/>
              </a:rPr>
              <a:t>		Markers</a:t>
            </a:r>
          </a:p>
          <a:p>
            <a:pPr>
              <a:buNone/>
            </a:pPr>
            <a:r>
              <a:rPr lang="en-US" sz="1300" dirty="0" smtClean="0">
                <a:latin typeface="Comic Sans MS" pitchFamily="66" charset="0"/>
              </a:rPr>
              <a:t>		Scissors</a:t>
            </a:r>
          </a:p>
          <a:p>
            <a:pPr>
              <a:buNone/>
            </a:pPr>
            <a:r>
              <a:rPr lang="en-US" sz="1300" dirty="0" smtClean="0">
                <a:latin typeface="Comic Sans MS" pitchFamily="66" charset="0"/>
              </a:rPr>
              <a:t>		Glue / Glue Sticks</a:t>
            </a:r>
          </a:p>
          <a:p>
            <a:pPr>
              <a:buNone/>
            </a:pPr>
            <a:r>
              <a:rPr lang="en-US" sz="1300" dirty="0" smtClean="0">
                <a:latin typeface="Comic Sans MS" pitchFamily="66" charset="0"/>
              </a:rPr>
              <a:t>		Scrap Paper</a:t>
            </a:r>
          </a:p>
          <a:p>
            <a:pPr>
              <a:buNone/>
            </a:pPr>
            <a:r>
              <a:rPr lang="en-US" sz="1300" dirty="0" smtClean="0">
                <a:latin typeface="Comic Sans MS" pitchFamily="66" charset="0"/>
              </a:rPr>
              <a:t>		Lined Paper </a:t>
            </a:r>
          </a:p>
          <a:p>
            <a:pPr>
              <a:buNone/>
            </a:pPr>
            <a:r>
              <a:rPr lang="en-US" sz="1300" dirty="0" smtClean="0">
                <a:latin typeface="Comic Sans MS" pitchFamily="66" charset="0"/>
              </a:rPr>
              <a:t>		Construction Paper**</a:t>
            </a:r>
          </a:p>
          <a:p>
            <a:pPr>
              <a:buNone/>
            </a:pPr>
            <a:r>
              <a:rPr lang="en-US" sz="1300" dirty="0" smtClean="0">
                <a:latin typeface="Comic Sans MS" pitchFamily="66" charset="0"/>
              </a:rPr>
              <a:t>		Magazines</a:t>
            </a:r>
          </a:p>
          <a:p>
            <a:pPr>
              <a:buNone/>
            </a:pPr>
            <a:r>
              <a:rPr lang="en-US" sz="1300" dirty="0" smtClean="0">
                <a:latin typeface="Comic Sans MS" pitchFamily="66" charset="0"/>
              </a:rPr>
              <a:t>		Water Color Paints </a:t>
            </a:r>
          </a:p>
          <a:p>
            <a:pPr>
              <a:buNone/>
            </a:pPr>
            <a:r>
              <a:rPr lang="en-US" sz="1300" dirty="0" smtClean="0">
                <a:latin typeface="Comic Sans MS" pitchFamily="66" charset="0"/>
              </a:rPr>
              <a:t>		Misc Collage Materials**</a:t>
            </a:r>
          </a:p>
          <a:p>
            <a:pPr>
              <a:buNone/>
            </a:pPr>
            <a:r>
              <a:rPr lang="en-US" sz="1300" dirty="0" smtClean="0">
                <a:latin typeface="Comic Sans MS" pitchFamily="66" charset="0"/>
              </a:rPr>
              <a:t>		    </a:t>
            </a:r>
            <a:r>
              <a:rPr lang="en-US" sz="900" dirty="0" smtClean="0">
                <a:latin typeface="Comic Sans MS" pitchFamily="66" charset="0"/>
              </a:rPr>
              <a:t>(cotton balls, popsicle sticks, </a:t>
            </a:r>
          </a:p>
          <a:p>
            <a:pPr>
              <a:buNone/>
            </a:pPr>
            <a:r>
              <a:rPr lang="en-US" sz="900" dirty="0" smtClean="0">
                <a:latin typeface="Comic Sans MS" pitchFamily="66" charset="0"/>
              </a:rPr>
              <a:t>		       Q-Tips, string, pipe cleaners) </a:t>
            </a:r>
            <a:endParaRPr lang="en-US" sz="1300" dirty="0" smtClean="0">
              <a:latin typeface="Comic Sans MS" pitchFamily="66" charset="0"/>
            </a:endParaRPr>
          </a:p>
          <a:p>
            <a:pPr>
              <a:buNone/>
            </a:pPr>
            <a:r>
              <a:rPr lang="en-US" sz="1300" dirty="0" smtClean="0">
                <a:latin typeface="Comic Sans MS" pitchFamily="66" charset="0"/>
              </a:rPr>
              <a:t>		Coloring Sheets / Books</a:t>
            </a:r>
          </a:p>
          <a:p>
            <a:pPr>
              <a:buNone/>
            </a:pPr>
            <a:endParaRPr lang="en-US" sz="1400" dirty="0" smtClean="0">
              <a:latin typeface="Comic Sans MS" pitchFamily="66" charset="0"/>
            </a:endParaRPr>
          </a:p>
          <a:p>
            <a:pPr>
              <a:buNone/>
            </a:pPr>
            <a:endParaRPr lang="en-US" sz="1400" dirty="0" smtClean="0">
              <a:latin typeface="Comic Sans MS" pitchFamily="66" charset="0"/>
            </a:endParaRPr>
          </a:p>
          <a:p>
            <a:pPr algn="ctr">
              <a:buNone/>
            </a:pPr>
            <a:r>
              <a:rPr lang="en-US" sz="1500" b="1" dirty="0" smtClean="0">
                <a:latin typeface="Comic Sans MS" pitchFamily="66" charset="0"/>
              </a:rPr>
              <a:t>** Additional colors, items </a:t>
            </a:r>
          </a:p>
          <a:p>
            <a:pPr algn="ctr">
              <a:buNone/>
            </a:pPr>
            <a:r>
              <a:rPr lang="en-US" sz="1500" b="1" dirty="0" smtClean="0">
                <a:latin typeface="Comic Sans MS" pitchFamily="66" charset="0"/>
              </a:rPr>
              <a:t>&amp; other supplies found in RE storage closet  **</a:t>
            </a:r>
            <a:endParaRPr lang="en-US" sz="1500" b="1"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2529416"/>
          </a:xfrm>
        </p:spPr>
        <p:txBody>
          <a:bodyPr>
            <a:noAutofit/>
          </a:bodyPr>
          <a:lstStyle/>
          <a:p>
            <a:r>
              <a:rPr lang="en-US" sz="5500" b="1" u="sng" dirty="0" smtClean="0">
                <a:effectLst>
                  <a:outerShdw blurRad="38100" dist="38100" dir="2700000" algn="tl">
                    <a:srgbClr val="000000">
                      <a:alpha val="43137"/>
                    </a:srgbClr>
                  </a:outerShdw>
                </a:effectLst>
                <a:latin typeface="Papyrus" pitchFamily="66" charset="0"/>
              </a:rPr>
              <a:t/>
            </a:r>
            <a:br>
              <a:rPr lang="en-US" sz="5500" b="1" u="sng" dirty="0" smtClean="0">
                <a:effectLst>
                  <a:outerShdw blurRad="38100" dist="38100" dir="2700000" algn="tl">
                    <a:srgbClr val="000000">
                      <a:alpha val="43137"/>
                    </a:srgbClr>
                  </a:outerShdw>
                </a:effectLst>
                <a:latin typeface="Papyrus" pitchFamily="66" charset="0"/>
              </a:rPr>
            </a:br>
            <a:r>
              <a:rPr lang="en-US" sz="5000" b="1" u="sng" dirty="0" smtClean="0">
                <a:effectLst>
                  <a:outerShdw blurRad="38100" dist="38100" dir="2700000" algn="tl">
                    <a:srgbClr val="000000">
                      <a:alpha val="43137"/>
                    </a:srgbClr>
                  </a:outerShdw>
                </a:effectLst>
                <a:latin typeface="Papyrus" pitchFamily="66" charset="0"/>
              </a:rPr>
              <a:t>Storage Closet Supplies</a:t>
            </a:r>
            <a:r>
              <a:rPr lang="en-US" sz="5500" b="1" u="sng" dirty="0" smtClean="0">
                <a:effectLst>
                  <a:outerShdw blurRad="38100" dist="38100" dir="2700000" algn="tl">
                    <a:srgbClr val="000000">
                      <a:alpha val="43137"/>
                    </a:srgbClr>
                  </a:outerShdw>
                </a:effectLst>
                <a:latin typeface="Papyrus" pitchFamily="66" charset="0"/>
              </a:rPr>
              <a:t/>
            </a:r>
            <a:br>
              <a:rPr lang="en-US" sz="5500" b="1" u="sng" dirty="0" smtClean="0">
                <a:effectLst>
                  <a:outerShdw blurRad="38100" dist="38100" dir="2700000" algn="tl">
                    <a:srgbClr val="000000">
                      <a:alpha val="43137"/>
                    </a:srgbClr>
                  </a:outerShdw>
                </a:effectLst>
                <a:latin typeface="Papyrus" pitchFamily="66" charset="0"/>
              </a:rPr>
            </a:br>
            <a:r>
              <a:rPr lang="en-US" sz="1800" dirty="0" smtClean="0">
                <a:latin typeface="Papyrus" pitchFamily="66" charset="0"/>
              </a:rPr>
              <a:t>If any of these items are missing from the storage closet, please inform the </a:t>
            </a:r>
            <a:r>
              <a:rPr lang="en-US" sz="1800" dirty="0" err="1" smtClean="0">
                <a:latin typeface="Papyrus" pitchFamily="66" charset="0"/>
              </a:rPr>
              <a:t>DRE</a:t>
            </a:r>
            <a:r>
              <a:rPr lang="en-US" sz="1800" dirty="0" smtClean="0">
                <a:latin typeface="Papyrus" pitchFamily="66" charset="0"/>
              </a:rPr>
              <a:t> directly or make a note on your weekly log sheet.</a:t>
            </a:r>
            <a:br>
              <a:rPr lang="en-US" sz="1800" dirty="0" smtClean="0">
                <a:latin typeface="Papyrus" pitchFamily="66" charset="0"/>
              </a:rPr>
            </a:br>
            <a:r>
              <a:rPr lang="en-US" sz="1800" dirty="0" smtClean="0">
                <a:latin typeface="Papyrus" pitchFamily="66" charset="0"/>
              </a:rPr>
              <a:t>Thank You</a:t>
            </a:r>
            <a:r>
              <a:rPr lang="en-US" sz="6000" dirty="0" smtClean="0">
                <a:latin typeface="Comic Sans MS" pitchFamily="66" charset="0"/>
              </a:rPr>
              <a:t/>
            </a:r>
            <a:br>
              <a:rPr lang="en-US" sz="6000" dirty="0" smtClean="0">
                <a:latin typeface="Comic Sans MS" pitchFamily="66" charset="0"/>
              </a:rPr>
            </a:br>
            <a:endParaRPr lang="en-US" sz="5500" dirty="0"/>
          </a:p>
        </p:txBody>
      </p:sp>
      <p:sp>
        <p:nvSpPr>
          <p:cNvPr id="3" name="Content Placeholder 2"/>
          <p:cNvSpPr>
            <a:spLocks noGrp="1"/>
          </p:cNvSpPr>
          <p:nvPr>
            <p:ph idx="1"/>
          </p:nvPr>
        </p:nvSpPr>
        <p:spPr>
          <a:xfrm>
            <a:off x="304800" y="3109383"/>
            <a:ext cx="6172200" cy="5806017"/>
          </a:xfrm>
        </p:spPr>
        <p:txBody>
          <a:bodyPr numCol="3">
            <a:normAutofit/>
          </a:bodyPr>
          <a:lstStyle/>
          <a:p>
            <a:pPr>
              <a:buNone/>
            </a:pPr>
            <a:r>
              <a:rPr lang="en-US" sz="1300" b="1" u="sng" dirty="0" smtClean="0">
                <a:latin typeface="Comic Sans MS" pitchFamily="66" charset="0"/>
              </a:rPr>
              <a:t>Basics </a:t>
            </a:r>
          </a:p>
          <a:p>
            <a:pPr>
              <a:buNone/>
            </a:pPr>
            <a:endParaRPr lang="en-US" sz="500" b="1" u="sng" dirty="0" smtClean="0">
              <a:latin typeface="Comic Sans MS" pitchFamily="66" charset="0"/>
            </a:endParaRPr>
          </a:p>
          <a:p>
            <a:pPr>
              <a:buNone/>
            </a:pPr>
            <a:r>
              <a:rPr lang="en-US" sz="1300" dirty="0" smtClean="0">
                <a:latin typeface="Comic Sans MS" pitchFamily="66" charset="0"/>
              </a:rPr>
              <a:t>- Construction Paper</a:t>
            </a:r>
            <a:endParaRPr lang="en-US" sz="500" dirty="0" smtClean="0">
              <a:latin typeface="Comic Sans MS" pitchFamily="66" charset="0"/>
            </a:endParaRPr>
          </a:p>
          <a:p>
            <a:pPr>
              <a:buNone/>
            </a:pPr>
            <a:r>
              <a:rPr lang="en-US" sz="1300" dirty="0" smtClean="0">
                <a:latin typeface="Comic Sans MS" pitchFamily="66" charset="0"/>
              </a:rPr>
              <a:t>- Banner Paper</a:t>
            </a:r>
          </a:p>
          <a:p>
            <a:pPr>
              <a:buNone/>
            </a:pPr>
            <a:r>
              <a:rPr lang="en-US" sz="1300" dirty="0" smtClean="0">
                <a:latin typeface="Comic Sans MS" pitchFamily="66" charset="0"/>
              </a:rPr>
              <a:t>(small &amp; large rolls)</a:t>
            </a:r>
            <a:endParaRPr lang="en-US" sz="500" dirty="0" smtClean="0">
              <a:latin typeface="Comic Sans MS" pitchFamily="66" charset="0"/>
            </a:endParaRPr>
          </a:p>
          <a:p>
            <a:pPr>
              <a:buNone/>
            </a:pPr>
            <a:r>
              <a:rPr lang="en-US" sz="1300" dirty="0" smtClean="0">
                <a:latin typeface="Comic Sans MS" pitchFamily="66" charset="0"/>
              </a:rPr>
              <a:t>- Sticky Paper</a:t>
            </a:r>
          </a:p>
          <a:p>
            <a:pPr>
              <a:buNone/>
            </a:pPr>
            <a:r>
              <a:rPr lang="en-US" sz="1300" dirty="0" smtClean="0">
                <a:latin typeface="Comic Sans MS" pitchFamily="66" charset="0"/>
              </a:rPr>
              <a:t>- Scrap Paper</a:t>
            </a:r>
          </a:p>
          <a:p>
            <a:pPr>
              <a:buNone/>
            </a:pPr>
            <a:r>
              <a:rPr lang="en-US" sz="1300" dirty="0" smtClean="0">
                <a:latin typeface="Comic Sans MS" pitchFamily="66" charset="0"/>
              </a:rPr>
              <a:t>- Lined Paper/Notebooks</a:t>
            </a:r>
            <a:endParaRPr lang="en-US" sz="500" dirty="0" smtClean="0">
              <a:latin typeface="Comic Sans MS" pitchFamily="66" charset="0"/>
            </a:endParaRPr>
          </a:p>
          <a:p>
            <a:pPr>
              <a:buNone/>
            </a:pPr>
            <a:r>
              <a:rPr lang="en-US" sz="1300" dirty="0" smtClean="0">
                <a:latin typeface="Comic Sans MS" pitchFamily="66" charset="0"/>
              </a:rPr>
              <a:t>- Poster Board</a:t>
            </a:r>
            <a:endParaRPr lang="en-US" sz="500" dirty="0" smtClean="0">
              <a:latin typeface="Comic Sans MS" pitchFamily="66" charset="0"/>
            </a:endParaRPr>
          </a:p>
          <a:p>
            <a:pPr>
              <a:buNone/>
            </a:pPr>
            <a:r>
              <a:rPr lang="en-US" sz="1300" dirty="0" smtClean="0">
                <a:latin typeface="Comic Sans MS" pitchFamily="66" charset="0"/>
              </a:rPr>
              <a:t>- Paint</a:t>
            </a:r>
            <a:endParaRPr lang="en-US" sz="500" dirty="0" smtClean="0">
              <a:latin typeface="Comic Sans MS" pitchFamily="66" charset="0"/>
            </a:endParaRPr>
          </a:p>
          <a:p>
            <a:pPr>
              <a:buNone/>
            </a:pPr>
            <a:r>
              <a:rPr lang="en-US" sz="1300" dirty="0" smtClean="0">
                <a:latin typeface="Comic Sans MS" pitchFamily="66" charset="0"/>
              </a:rPr>
              <a:t>- Paint Brushes</a:t>
            </a:r>
            <a:endParaRPr lang="en-US" sz="500" dirty="0" smtClean="0">
              <a:latin typeface="Comic Sans MS" pitchFamily="66" charset="0"/>
            </a:endParaRPr>
          </a:p>
          <a:p>
            <a:pPr>
              <a:buNone/>
            </a:pPr>
            <a:r>
              <a:rPr lang="en-US" sz="1300" dirty="0" smtClean="0">
                <a:latin typeface="Comic Sans MS" pitchFamily="66" charset="0"/>
              </a:rPr>
              <a:t>- Food Coloring/Dye</a:t>
            </a:r>
            <a:endParaRPr lang="en-US" sz="500" dirty="0" smtClean="0">
              <a:latin typeface="Comic Sans MS" pitchFamily="66" charset="0"/>
            </a:endParaRPr>
          </a:p>
          <a:p>
            <a:pPr>
              <a:buNone/>
            </a:pPr>
            <a:r>
              <a:rPr lang="en-US" sz="1300" dirty="0" smtClean="0">
                <a:latin typeface="Comic Sans MS" pitchFamily="66" charset="0"/>
              </a:rPr>
              <a:t>- Glue</a:t>
            </a:r>
            <a:endParaRPr lang="en-US" sz="500" dirty="0" smtClean="0">
              <a:latin typeface="Comic Sans MS" pitchFamily="66" charset="0"/>
            </a:endParaRPr>
          </a:p>
          <a:p>
            <a:pPr>
              <a:buNone/>
            </a:pPr>
            <a:r>
              <a:rPr lang="en-US" sz="1300" dirty="0" smtClean="0">
                <a:latin typeface="Comic Sans MS" pitchFamily="66" charset="0"/>
              </a:rPr>
              <a:t>- Glue Gun / Glue sticks</a:t>
            </a:r>
            <a:endParaRPr lang="en-US" sz="500" dirty="0" smtClean="0">
              <a:latin typeface="Comic Sans MS" pitchFamily="66" charset="0"/>
            </a:endParaRPr>
          </a:p>
          <a:p>
            <a:pPr>
              <a:buNone/>
            </a:pPr>
            <a:r>
              <a:rPr lang="en-US" sz="1300" dirty="0" smtClean="0">
                <a:latin typeface="Comic Sans MS" pitchFamily="66" charset="0"/>
              </a:rPr>
              <a:t>- Clay/Play-dough</a:t>
            </a:r>
            <a:endParaRPr lang="en-US" sz="500" dirty="0" smtClean="0">
              <a:latin typeface="Comic Sans MS" pitchFamily="66" charset="0"/>
            </a:endParaRPr>
          </a:p>
          <a:p>
            <a:pPr>
              <a:buNone/>
            </a:pPr>
            <a:r>
              <a:rPr lang="en-US" sz="1300" dirty="0" smtClean="0">
                <a:latin typeface="Comic Sans MS" pitchFamily="66" charset="0"/>
              </a:rPr>
              <a:t>- Chalk</a:t>
            </a:r>
            <a:endParaRPr lang="en-US" sz="500" dirty="0" smtClean="0">
              <a:latin typeface="Comic Sans MS" pitchFamily="66" charset="0"/>
            </a:endParaRPr>
          </a:p>
          <a:p>
            <a:pPr>
              <a:buNone/>
            </a:pPr>
            <a:r>
              <a:rPr lang="en-US" sz="1300" dirty="0" smtClean="0">
                <a:latin typeface="Comic Sans MS" pitchFamily="66" charset="0"/>
              </a:rPr>
              <a:t>- Bubbles</a:t>
            </a:r>
            <a:endParaRPr lang="en-US" sz="500" dirty="0" smtClean="0">
              <a:latin typeface="Comic Sans MS" pitchFamily="66" charset="0"/>
            </a:endParaRPr>
          </a:p>
          <a:p>
            <a:pPr>
              <a:buNone/>
            </a:pPr>
            <a:r>
              <a:rPr lang="en-US" sz="1300" dirty="0" smtClean="0">
                <a:latin typeface="Comic Sans MS" pitchFamily="66" charset="0"/>
              </a:rPr>
              <a:t>- Bells</a:t>
            </a:r>
            <a:endParaRPr lang="en-US" sz="500" dirty="0" smtClean="0">
              <a:latin typeface="Comic Sans MS" pitchFamily="66" charset="0"/>
            </a:endParaRPr>
          </a:p>
          <a:p>
            <a:pPr>
              <a:buNone/>
            </a:pPr>
            <a:r>
              <a:rPr lang="en-US" sz="1300" dirty="0" smtClean="0">
                <a:latin typeface="Comic Sans MS" pitchFamily="66" charset="0"/>
              </a:rPr>
              <a:t>- Candles/Candle Sticks</a:t>
            </a:r>
            <a:endParaRPr lang="en-US" sz="500" dirty="0" smtClean="0">
              <a:latin typeface="Comic Sans MS" pitchFamily="66" charset="0"/>
            </a:endParaRPr>
          </a:p>
          <a:p>
            <a:pPr>
              <a:buNone/>
            </a:pPr>
            <a:r>
              <a:rPr lang="en-US" sz="1300" dirty="0" smtClean="0">
                <a:latin typeface="Comic Sans MS" pitchFamily="66" charset="0"/>
              </a:rPr>
              <a:t>- Elastics</a:t>
            </a:r>
          </a:p>
          <a:p>
            <a:pPr>
              <a:buNone/>
            </a:pPr>
            <a:endParaRPr lang="en-US" sz="1300" dirty="0" smtClean="0">
              <a:latin typeface="Comic Sans MS" pitchFamily="66" charset="0"/>
            </a:endParaRPr>
          </a:p>
          <a:p>
            <a:pPr>
              <a:buNone/>
            </a:pPr>
            <a:endParaRPr lang="en-US" sz="1300" dirty="0" smtClean="0">
              <a:latin typeface="Comic Sans MS" pitchFamily="66" charset="0"/>
            </a:endParaRPr>
          </a:p>
          <a:p>
            <a:pPr>
              <a:buNone/>
            </a:pPr>
            <a:endParaRPr lang="en-US" sz="1300" dirty="0" smtClean="0">
              <a:latin typeface="Comic Sans MS" pitchFamily="66" charset="0"/>
            </a:endParaRPr>
          </a:p>
          <a:p>
            <a:pPr>
              <a:buNone/>
            </a:pPr>
            <a:endParaRPr lang="en-US" sz="1300" dirty="0" smtClean="0">
              <a:latin typeface="Comic Sans MS" pitchFamily="66" charset="0"/>
            </a:endParaRPr>
          </a:p>
          <a:p>
            <a:pPr algn="ctr">
              <a:buNone/>
            </a:pPr>
            <a:r>
              <a:rPr lang="en-US" sz="1300" b="1" u="sng" dirty="0" smtClean="0">
                <a:latin typeface="Comic Sans MS" pitchFamily="66" charset="0"/>
              </a:rPr>
              <a:t>Recyclables</a:t>
            </a:r>
          </a:p>
          <a:p>
            <a:pPr>
              <a:buNone/>
            </a:pPr>
            <a:endParaRPr lang="en-US" sz="500" dirty="0" smtClean="0">
              <a:latin typeface="Comic Sans MS" pitchFamily="66" charset="0"/>
            </a:endParaRPr>
          </a:p>
          <a:p>
            <a:pPr>
              <a:buNone/>
            </a:pPr>
            <a:r>
              <a:rPr lang="en-US" sz="1300" dirty="0" smtClean="0">
                <a:latin typeface="Comic Sans MS" pitchFamily="66" charset="0"/>
              </a:rPr>
              <a:t>	- Toilet Paper Rolls/</a:t>
            </a:r>
          </a:p>
          <a:p>
            <a:pPr>
              <a:buNone/>
            </a:pPr>
            <a:r>
              <a:rPr lang="en-US" sz="1300" dirty="0" smtClean="0">
                <a:latin typeface="Comic Sans MS" pitchFamily="66" charset="0"/>
              </a:rPr>
              <a:t>	      Paper Towel Rolls</a:t>
            </a:r>
            <a:endParaRPr lang="en-US" sz="500" dirty="0" smtClean="0">
              <a:latin typeface="Comic Sans MS" pitchFamily="66" charset="0"/>
            </a:endParaRPr>
          </a:p>
          <a:p>
            <a:pPr>
              <a:buNone/>
            </a:pPr>
            <a:r>
              <a:rPr lang="en-US" sz="1300" dirty="0" smtClean="0">
                <a:latin typeface="Comic Sans MS" pitchFamily="66" charset="0"/>
              </a:rPr>
              <a:t>	- Popsicle Sticks</a:t>
            </a:r>
            <a:endParaRPr lang="en-US" sz="500" dirty="0" smtClean="0">
              <a:latin typeface="Comic Sans MS" pitchFamily="66" charset="0"/>
            </a:endParaRPr>
          </a:p>
          <a:p>
            <a:pPr>
              <a:buNone/>
            </a:pPr>
            <a:r>
              <a:rPr lang="en-US" sz="1300" dirty="0" smtClean="0">
                <a:latin typeface="Comic Sans MS" pitchFamily="66" charset="0"/>
              </a:rPr>
              <a:t>	- Empty Coffee Cans</a:t>
            </a:r>
            <a:endParaRPr lang="en-US" sz="500" dirty="0" smtClean="0">
              <a:latin typeface="Comic Sans MS" pitchFamily="66" charset="0"/>
            </a:endParaRPr>
          </a:p>
          <a:p>
            <a:pPr>
              <a:buNone/>
            </a:pPr>
            <a:r>
              <a:rPr lang="en-US" sz="1300" dirty="0" smtClean="0">
                <a:latin typeface="Comic Sans MS" pitchFamily="66" charset="0"/>
              </a:rPr>
              <a:t>	- Shoe Boxes</a:t>
            </a:r>
            <a:endParaRPr lang="en-US" sz="500" dirty="0" smtClean="0">
              <a:latin typeface="Comic Sans MS" pitchFamily="66" charset="0"/>
            </a:endParaRPr>
          </a:p>
          <a:p>
            <a:pPr>
              <a:buNone/>
            </a:pPr>
            <a:r>
              <a:rPr lang="en-US" sz="1300" dirty="0" smtClean="0">
                <a:latin typeface="Comic Sans MS" pitchFamily="66" charset="0"/>
              </a:rPr>
              <a:t>	- Paper Bags</a:t>
            </a:r>
            <a:endParaRPr lang="en-US" sz="500" dirty="0" smtClean="0">
              <a:latin typeface="Comic Sans MS" pitchFamily="66" charset="0"/>
            </a:endParaRPr>
          </a:p>
          <a:p>
            <a:pPr>
              <a:buNone/>
            </a:pPr>
            <a:r>
              <a:rPr lang="en-US" sz="1300" dirty="0" smtClean="0">
                <a:latin typeface="Comic Sans MS" pitchFamily="66" charset="0"/>
              </a:rPr>
              <a:t>	- Various Containers:</a:t>
            </a:r>
          </a:p>
          <a:p>
            <a:pPr>
              <a:buNone/>
            </a:pPr>
            <a:r>
              <a:rPr lang="en-US" sz="1300" dirty="0" smtClean="0">
                <a:latin typeface="Comic Sans MS" pitchFamily="66" charset="0"/>
              </a:rPr>
              <a:t>		</a:t>
            </a:r>
            <a:r>
              <a:rPr lang="en-US" sz="1100" dirty="0" smtClean="0">
                <a:latin typeface="Comic Sans MS" pitchFamily="66" charset="0"/>
              </a:rPr>
              <a:t>Paper</a:t>
            </a:r>
          </a:p>
          <a:p>
            <a:pPr>
              <a:buNone/>
            </a:pPr>
            <a:r>
              <a:rPr lang="en-US" sz="1100" dirty="0" smtClean="0">
                <a:latin typeface="Comic Sans MS" pitchFamily="66" charset="0"/>
              </a:rPr>
              <a:t>		Plastic</a:t>
            </a:r>
          </a:p>
          <a:p>
            <a:pPr>
              <a:buNone/>
            </a:pPr>
            <a:r>
              <a:rPr lang="en-US" sz="1100" dirty="0" smtClean="0">
                <a:latin typeface="Comic Sans MS" pitchFamily="66" charset="0"/>
              </a:rPr>
              <a:t>		Tin</a:t>
            </a:r>
          </a:p>
          <a:p>
            <a:pPr>
              <a:buNone/>
            </a:pPr>
            <a:r>
              <a:rPr lang="en-US" sz="1300" dirty="0" smtClean="0">
                <a:latin typeface="Comic Sans MS" pitchFamily="66" charset="0"/>
              </a:rPr>
              <a:t>	- Paper/Plastic </a:t>
            </a:r>
          </a:p>
          <a:p>
            <a:pPr>
              <a:buNone/>
            </a:pPr>
            <a:r>
              <a:rPr lang="en-US" sz="1300" dirty="0" smtClean="0">
                <a:latin typeface="Comic Sans MS" pitchFamily="66" charset="0"/>
              </a:rPr>
              <a:t>		Plates / Cups</a:t>
            </a:r>
          </a:p>
          <a:p>
            <a:pPr>
              <a:buNone/>
            </a:pPr>
            <a:r>
              <a:rPr lang="en-US" sz="1300" dirty="0" smtClean="0">
                <a:latin typeface="Comic Sans MS" pitchFamily="66" charset="0"/>
              </a:rPr>
              <a:t>	</a:t>
            </a:r>
          </a:p>
          <a:p>
            <a:pPr algn="ctr">
              <a:buNone/>
            </a:pPr>
            <a:r>
              <a:rPr lang="en-US" sz="1300" b="1" u="sng" dirty="0" smtClean="0">
                <a:latin typeface="Comic Sans MS" pitchFamily="66" charset="0"/>
              </a:rPr>
              <a:t>Other</a:t>
            </a:r>
          </a:p>
          <a:p>
            <a:pPr>
              <a:buNone/>
            </a:pPr>
            <a:r>
              <a:rPr lang="en-US" sz="1300" dirty="0" smtClean="0">
                <a:latin typeface="Comic Sans MS" pitchFamily="66" charset="0"/>
              </a:rPr>
              <a:t>	- Soil</a:t>
            </a:r>
          </a:p>
          <a:p>
            <a:pPr>
              <a:buNone/>
            </a:pPr>
            <a:r>
              <a:rPr lang="en-US" sz="1300" dirty="0" smtClean="0">
                <a:latin typeface="Comic Sans MS" pitchFamily="66" charset="0"/>
              </a:rPr>
              <a:t>	- Various </a:t>
            </a:r>
            <a:r>
              <a:rPr lang="en-US" sz="1300" smtClean="0">
                <a:latin typeface="Comic Sans MS" pitchFamily="66" charset="0"/>
              </a:rPr>
              <a:t>Craft Kits</a:t>
            </a:r>
            <a:endParaRPr lang="en-US" sz="1300" dirty="0" smtClean="0">
              <a:latin typeface="Comic Sans MS" pitchFamily="66" charset="0"/>
            </a:endParaRPr>
          </a:p>
          <a:p>
            <a:pPr>
              <a:buNone/>
            </a:pPr>
            <a:r>
              <a:rPr lang="en-US" sz="1300" dirty="0" smtClean="0">
                <a:latin typeface="Comic Sans MS" pitchFamily="66" charset="0"/>
              </a:rPr>
              <a:t>	- Christmas Pageant    </a:t>
            </a:r>
          </a:p>
          <a:p>
            <a:pPr>
              <a:buNone/>
            </a:pPr>
            <a:r>
              <a:rPr lang="en-US" sz="1300" dirty="0" smtClean="0">
                <a:latin typeface="Comic Sans MS" pitchFamily="66" charset="0"/>
              </a:rPr>
              <a:t>	    Props &amp; Costumes</a:t>
            </a:r>
          </a:p>
          <a:p>
            <a:pPr>
              <a:buNone/>
            </a:pPr>
            <a:r>
              <a:rPr lang="en-US" sz="1300" dirty="0" smtClean="0">
                <a:latin typeface="Comic Sans MS" pitchFamily="66" charset="0"/>
              </a:rPr>
              <a:t>	-</a:t>
            </a:r>
            <a:r>
              <a:rPr lang="en-US" sz="1050" dirty="0" smtClean="0">
                <a:latin typeface="Comic Sans MS" pitchFamily="66" charset="0"/>
              </a:rPr>
              <a:t>Holiday Lesson Materials </a:t>
            </a:r>
          </a:p>
          <a:p>
            <a:pPr>
              <a:buNone/>
            </a:pPr>
            <a:r>
              <a:rPr lang="en-US" sz="1200" dirty="0" smtClean="0">
                <a:latin typeface="Comic Sans MS" pitchFamily="66" charset="0"/>
              </a:rPr>
              <a:t>	    </a:t>
            </a:r>
            <a:r>
              <a:rPr lang="en-US" sz="1300" dirty="0" smtClean="0">
                <a:latin typeface="Comic Sans MS" pitchFamily="66" charset="0"/>
              </a:rPr>
              <a:t>Advent &amp; Passover</a:t>
            </a:r>
          </a:p>
          <a:p>
            <a:pPr>
              <a:buNone/>
            </a:pPr>
            <a:r>
              <a:rPr lang="en-US" sz="1300" dirty="0" smtClean="0">
                <a:latin typeface="Comic Sans MS" pitchFamily="66" charset="0"/>
              </a:rPr>
              <a:t>	- Maps</a:t>
            </a:r>
          </a:p>
          <a:p>
            <a:pPr>
              <a:buNone/>
            </a:pPr>
            <a:r>
              <a:rPr lang="en-US" sz="1300" dirty="0" smtClean="0">
                <a:latin typeface="Comic Sans MS" pitchFamily="66" charset="0"/>
              </a:rPr>
              <a:t>	-Posters</a:t>
            </a:r>
          </a:p>
          <a:p>
            <a:pPr>
              <a:buNone/>
            </a:pPr>
            <a:endParaRPr lang="en-US" sz="1300" dirty="0" smtClean="0">
              <a:latin typeface="Comic Sans MS" pitchFamily="66" charset="0"/>
            </a:endParaRPr>
          </a:p>
          <a:p>
            <a:pPr>
              <a:buNone/>
            </a:pPr>
            <a:r>
              <a:rPr lang="en-US" sz="1300" b="1" dirty="0" smtClean="0">
                <a:latin typeface="Comic Sans MS" pitchFamily="66" charset="0"/>
              </a:rPr>
              <a:t>	</a:t>
            </a:r>
            <a:r>
              <a:rPr lang="en-US" sz="1300" b="1" u="sng" dirty="0" smtClean="0">
                <a:latin typeface="Comic Sans MS" pitchFamily="66" charset="0"/>
              </a:rPr>
              <a:t>Collage Materials</a:t>
            </a:r>
          </a:p>
          <a:p>
            <a:pPr>
              <a:buNone/>
            </a:pPr>
            <a:endParaRPr lang="en-US" sz="500" dirty="0" smtClean="0">
              <a:latin typeface="Comic Sans MS" pitchFamily="66" charset="0"/>
            </a:endParaRPr>
          </a:p>
          <a:p>
            <a:pPr>
              <a:buNone/>
            </a:pPr>
            <a:r>
              <a:rPr lang="en-US" sz="1300" dirty="0" smtClean="0">
                <a:latin typeface="Comic Sans MS" pitchFamily="66" charset="0"/>
              </a:rPr>
              <a:t>	- Glitter</a:t>
            </a:r>
            <a:endParaRPr lang="en-US" sz="500" dirty="0" smtClean="0">
              <a:latin typeface="Comic Sans MS" pitchFamily="66" charset="0"/>
            </a:endParaRPr>
          </a:p>
          <a:p>
            <a:pPr>
              <a:buNone/>
            </a:pPr>
            <a:r>
              <a:rPr lang="en-US" sz="1300" dirty="0" smtClean="0">
                <a:latin typeface="Comic Sans MS" pitchFamily="66" charset="0"/>
              </a:rPr>
              <a:t>	- Tissue Paper</a:t>
            </a:r>
            <a:endParaRPr lang="en-US" sz="500" dirty="0" smtClean="0">
              <a:latin typeface="Comic Sans MS" pitchFamily="66" charset="0"/>
            </a:endParaRPr>
          </a:p>
          <a:p>
            <a:pPr>
              <a:buNone/>
            </a:pPr>
            <a:r>
              <a:rPr lang="en-US" sz="1300" dirty="0" smtClean="0">
                <a:latin typeface="Comic Sans MS" pitchFamily="66" charset="0"/>
              </a:rPr>
              <a:t>	- Pipe Cleaners</a:t>
            </a:r>
            <a:endParaRPr lang="en-US" sz="500" dirty="0" smtClean="0">
              <a:latin typeface="Comic Sans MS" pitchFamily="66" charset="0"/>
            </a:endParaRPr>
          </a:p>
          <a:p>
            <a:pPr>
              <a:buNone/>
            </a:pPr>
            <a:r>
              <a:rPr lang="en-US" sz="1300" dirty="0" smtClean="0">
                <a:latin typeface="Comic Sans MS" pitchFamily="66" charset="0"/>
              </a:rPr>
              <a:t>	- Sequence </a:t>
            </a:r>
            <a:endParaRPr lang="en-US" sz="500" dirty="0" smtClean="0">
              <a:latin typeface="Comic Sans MS" pitchFamily="66" charset="0"/>
            </a:endParaRPr>
          </a:p>
          <a:p>
            <a:pPr>
              <a:buNone/>
            </a:pPr>
            <a:r>
              <a:rPr lang="en-US" sz="1300" dirty="0" smtClean="0">
                <a:latin typeface="Comic Sans MS" pitchFamily="66" charset="0"/>
              </a:rPr>
              <a:t>	- Beads</a:t>
            </a:r>
            <a:endParaRPr lang="en-US" sz="500" dirty="0" smtClean="0">
              <a:latin typeface="Comic Sans MS" pitchFamily="66" charset="0"/>
            </a:endParaRPr>
          </a:p>
          <a:p>
            <a:pPr>
              <a:buNone/>
            </a:pPr>
            <a:r>
              <a:rPr lang="en-US" sz="1300" dirty="0" smtClean="0">
                <a:latin typeface="Comic Sans MS" pitchFamily="66" charset="0"/>
              </a:rPr>
              <a:t>	- Google Eyes</a:t>
            </a:r>
            <a:endParaRPr lang="en-US" sz="500" dirty="0" smtClean="0">
              <a:latin typeface="Comic Sans MS" pitchFamily="66" charset="0"/>
            </a:endParaRPr>
          </a:p>
          <a:p>
            <a:pPr>
              <a:buNone/>
            </a:pPr>
            <a:r>
              <a:rPr lang="en-US" sz="1300" dirty="0" smtClean="0">
                <a:latin typeface="Comic Sans MS" pitchFamily="66" charset="0"/>
              </a:rPr>
              <a:t>	- Felt Pieces</a:t>
            </a:r>
            <a:endParaRPr lang="en-US" sz="500" dirty="0" smtClean="0">
              <a:latin typeface="Comic Sans MS" pitchFamily="66" charset="0"/>
            </a:endParaRPr>
          </a:p>
          <a:p>
            <a:pPr>
              <a:buNone/>
            </a:pPr>
            <a:r>
              <a:rPr lang="en-US" sz="1300" dirty="0" smtClean="0">
                <a:latin typeface="Comic Sans MS" pitchFamily="66" charset="0"/>
              </a:rPr>
              <a:t>	- Wallpaper Pieces </a:t>
            </a:r>
            <a:endParaRPr lang="en-US" sz="500" dirty="0" smtClean="0">
              <a:latin typeface="Comic Sans MS" pitchFamily="66" charset="0"/>
            </a:endParaRPr>
          </a:p>
          <a:p>
            <a:pPr>
              <a:buNone/>
            </a:pPr>
            <a:r>
              <a:rPr lang="en-US" sz="1300" dirty="0" smtClean="0">
                <a:latin typeface="Comic Sans MS" pitchFamily="66" charset="0"/>
              </a:rPr>
              <a:t>	- </a:t>
            </a:r>
            <a:r>
              <a:rPr lang="en-US" sz="1300" dirty="0" err="1" smtClean="0">
                <a:latin typeface="Comic Sans MS" pitchFamily="66" charset="0"/>
              </a:rPr>
              <a:t>Pom-Poms</a:t>
            </a:r>
            <a:endParaRPr lang="en-US" sz="500" dirty="0" smtClean="0">
              <a:latin typeface="Comic Sans MS" pitchFamily="66" charset="0"/>
            </a:endParaRPr>
          </a:p>
          <a:p>
            <a:pPr>
              <a:buNone/>
            </a:pPr>
            <a:r>
              <a:rPr lang="en-US" sz="1300" dirty="0" smtClean="0">
                <a:latin typeface="Comic Sans MS" pitchFamily="66" charset="0"/>
              </a:rPr>
              <a:t>	- Cotton Balls</a:t>
            </a:r>
            <a:endParaRPr lang="en-US" sz="500" dirty="0" smtClean="0">
              <a:latin typeface="Comic Sans MS" pitchFamily="66" charset="0"/>
            </a:endParaRPr>
          </a:p>
          <a:p>
            <a:pPr>
              <a:buNone/>
            </a:pPr>
            <a:r>
              <a:rPr lang="en-US" sz="1300" dirty="0" smtClean="0">
                <a:latin typeface="Comic Sans MS" pitchFamily="66" charset="0"/>
              </a:rPr>
              <a:t>	- Foil Paper</a:t>
            </a:r>
            <a:endParaRPr lang="en-US" sz="500" dirty="0" smtClean="0">
              <a:latin typeface="Comic Sans MS" pitchFamily="66" charset="0"/>
            </a:endParaRPr>
          </a:p>
          <a:p>
            <a:pPr>
              <a:buNone/>
            </a:pPr>
            <a:r>
              <a:rPr lang="en-US" sz="1300" dirty="0" smtClean="0">
                <a:latin typeface="Comic Sans MS" pitchFamily="66" charset="0"/>
              </a:rPr>
              <a:t>	- Wrapping Paper</a:t>
            </a:r>
            <a:endParaRPr lang="en-US" sz="500" dirty="0" smtClean="0">
              <a:latin typeface="Comic Sans MS" pitchFamily="66" charset="0"/>
            </a:endParaRPr>
          </a:p>
          <a:p>
            <a:pPr>
              <a:buNone/>
            </a:pPr>
            <a:r>
              <a:rPr lang="en-US" sz="1300" dirty="0" smtClean="0">
                <a:latin typeface="Comic Sans MS" pitchFamily="66" charset="0"/>
              </a:rPr>
              <a:t>	- Yarn / String</a:t>
            </a:r>
          </a:p>
          <a:p>
            <a:pPr>
              <a:buNone/>
            </a:pPr>
            <a:r>
              <a:rPr lang="en-US" sz="1300" dirty="0" smtClean="0">
                <a:latin typeface="Comic Sans MS" pitchFamily="66" charset="0"/>
              </a:rPr>
              <a:t>	- Fake Flowers</a:t>
            </a:r>
          </a:p>
          <a:p>
            <a:pPr>
              <a:buNone/>
            </a:pPr>
            <a:r>
              <a:rPr lang="en-US" sz="1300" dirty="0" smtClean="0">
                <a:latin typeface="Comic Sans MS" pitchFamily="66" charset="0"/>
              </a:rPr>
              <a:t>	- Card Board Pieces</a:t>
            </a:r>
          </a:p>
          <a:p>
            <a:pPr>
              <a:buNone/>
            </a:pPr>
            <a:endParaRPr lang="en-US" sz="1300" dirty="0" smtClean="0">
              <a:latin typeface="Comic Sans MS" pitchFamily="66" charset="0"/>
            </a:endParaRPr>
          </a:p>
          <a:p>
            <a:pPr>
              <a:buNone/>
            </a:pPr>
            <a:endParaRPr lang="en-US" sz="1300" dirty="0" smtClean="0">
              <a:latin typeface="Comic Sans MS" pitchFamily="66" charset="0"/>
            </a:endParaRPr>
          </a:p>
          <a:p>
            <a:pPr>
              <a:buNone/>
            </a:pPr>
            <a:endParaRPr lang="en-US" sz="1600" dirty="0" smtClean="0">
              <a:latin typeface="Comic Sans MS" pitchFamily="66" charset="0"/>
            </a:endParaRPr>
          </a:p>
          <a:p>
            <a:pPr>
              <a:buNone/>
            </a:pPr>
            <a:endParaRPr lang="en-US" sz="1600" dirty="0" smtClean="0">
              <a:latin typeface="Comic Sans MS" pitchFamily="66" charset="0"/>
            </a:endParaRPr>
          </a:p>
          <a:p>
            <a:pPr>
              <a:buNone/>
            </a:pPr>
            <a:endParaRPr lang="en-US" sz="1600"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66184"/>
            <a:ext cx="6172200" cy="700616"/>
          </a:xfrm>
        </p:spPr>
        <p:txBody>
          <a:bodyPr>
            <a:noAutofit/>
          </a:bodyPr>
          <a:lstStyle/>
          <a:p>
            <a:pPr marL="0" marR="0">
              <a:spcBef>
                <a:spcPts val="0"/>
              </a:spcBef>
              <a:spcAft>
                <a:spcPts val="0"/>
              </a:spcAft>
            </a:pPr>
            <a:r>
              <a:rPr lang="en-US" sz="2000" b="1" u="sng" dirty="0" smtClean="0">
                <a:latin typeface="Papyrus"/>
                <a:ea typeface="Calibri"/>
                <a:cs typeface="Times New Roman"/>
              </a:rPr>
              <a:t>First Parish Church United</a:t>
            </a:r>
            <a:r>
              <a:rPr lang="en-US" sz="2000" dirty="0" smtClean="0">
                <a:ea typeface="Calibri"/>
                <a:cs typeface="Times New Roman"/>
              </a:rPr>
              <a:t/>
            </a:r>
            <a:br>
              <a:rPr lang="en-US" sz="2000" dirty="0" smtClean="0">
                <a:ea typeface="Calibri"/>
                <a:cs typeface="Times New Roman"/>
              </a:rPr>
            </a:br>
            <a:r>
              <a:rPr lang="en-US" sz="2000" b="1" u="sng" dirty="0" smtClean="0">
                <a:latin typeface="Papyrus"/>
                <a:ea typeface="Calibri"/>
                <a:cs typeface="Times New Roman"/>
              </a:rPr>
              <a:t>RE Curriculum </a:t>
            </a:r>
            <a:endParaRPr lang="en-US" sz="2000" dirty="0"/>
          </a:p>
        </p:txBody>
      </p:sp>
      <p:sp>
        <p:nvSpPr>
          <p:cNvPr id="5" name="Content Placeholder 4"/>
          <p:cNvSpPr>
            <a:spLocks noGrp="1"/>
          </p:cNvSpPr>
          <p:nvPr>
            <p:ph idx="1"/>
          </p:nvPr>
        </p:nvSpPr>
        <p:spPr>
          <a:xfrm>
            <a:off x="381000" y="1066800"/>
            <a:ext cx="6172200" cy="7711018"/>
          </a:xfrm>
        </p:spPr>
        <p:txBody>
          <a:bodyPr>
            <a:normAutofit fontScale="77500" lnSpcReduction="20000"/>
          </a:bodyPr>
          <a:lstStyle/>
          <a:p>
            <a:pPr marL="0" marR="0" algn="ctr">
              <a:spcBef>
                <a:spcPts val="0"/>
              </a:spcBef>
              <a:spcAft>
                <a:spcPts val="0"/>
              </a:spcAft>
              <a:buNone/>
            </a:pPr>
            <a:r>
              <a:rPr lang="en-US" sz="1600" dirty="0" smtClean="0">
                <a:latin typeface="Papyrus"/>
                <a:ea typeface="Calibri"/>
                <a:cs typeface="Andalus"/>
              </a:rPr>
              <a:t>FPCU is affiliated with both the United Church of Christ &amp; the Unitarian Universalist Association. We believe "church school" should present religious content &amp; knowledge with sensitivity to the diversity of belief present in our congregation.  We encourage families to discuss the lessons with their children &amp; help them to see the lesson through their own belief structure.</a:t>
            </a:r>
            <a:endParaRPr lang="en-US" sz="1200" dirty="0" smtClean="0">
              <a:ea typeface="Calibri"/>
              <a:cs typeface="Times New Roman"/>
            </a:endParaRPr>
          </a:p>
          <a:p>
            <a:pPr marL="0" marR="0" algn="ctr">
              <a:spcBef>
                <a:spcPts val="0"/>
              </a:spcBef>
              <a:spcAft>
                <a:spcPts val="0"/>
              </a:spcAft>
            </a:pPr>
            <a:r>
              <a:rPr lang="en-US" sz="600" dirty="0" smtClean="0">
                <a:latin typeface="Papyrus"/>
                <a:ea typeface="Calibri"/>
                <a:cs typeface="Andalus"/>
              </a:rPr>
              <a:t> </a:t>
            </a:r>
            <a:endParaRPr lang="en-US" sz="1200" dirty="0" smtClean="0">
              <a:ea typeface="Calibri"/>
              <a:cs typeface="Times New Roman"/>
            </a:endParaRPr>
          </a:p>
          <a:p>
            <a:pPr marL="0" marR="0" algn="ctr">
              <a:spcBef>
                <a:spcPts val="0"/>
              </a:spcBef>
              <a:spcAft>
                <a:spcPts val="0"/>
              </a:spcAft>
            </a:pPr>
            <a:r>
              <a:rPr lang="en-US" sz="400" dirty="0" smtClean="0">
                <a:latin typeface="Papyrus"/>
                <a:ea typeface="Calibri"/>
                <a:cs typeface="Andalus"/>
              </a:rPr>
              <a:t> </a:t>
            </a:r>
            <a:endParaRPr lang="en-US" sz="1200" dirty="0" smtClean="0">
              <a:ea typeface="Calibri"/>
              <a:cs typeface="Times New Roman"/>
            </a:endParaRPr>
          </a:p>
          <a:p>
            <a:pPr marL="0" marR="0">
              <a:spcBef>
                <a:spcPts val="0"/>
              </a:spcBef>
              <a:spcAft>
                <a:spcPts val="0"/>
              </a:spcAft>
              <a:buNone/>
            </a:pPr>
            <a:r>
              <a:rPr lang="en-US" sz="1400" b="1" dirty="0" smtClean="0">
                <a:latin typeface="Papyrus"/>
                <a:ea typeface="Calibri"/>
                <a:cs typeface="Andalus"/>
              </a:rPr>
              <a:t>Religious Education for children at FPCU emphasizes bible stories up through  3rd grade.  4th &amp; 5th grade</a:t>
            </a:r>
            <a:r>
              <a:rPr lang="en-US" sz="1400" dirty="0" smtClean="0">
                <a:ea typeface="Calibri"/>
                <a:cs typeface="Calibri"/>
              </a:rPr>
              <a:t> </a:t>
            </a:r>
            <a:r>
              <a:rPr lang="en-US" sz="1400" b="1" dirty="0" smtClean="0">
                <a:latin typeface="Papyrus"/>
                <a:ea typeface="Calibri"/>
                <a:cs typeface="Calibri"/>
              </a:rPr>
              <a:t>reflect on the qualities of our UU faith,  </a:t>
            </a:r>
            <a:r>
              <a:rPr lang="en-US" sz="1400" b="1" dirty="0" smtClean="0">
                <a:latin typeface="Papyrus"/>
                <a:ea typeface="Calibri"/>
                <a:cs typeface="Andalus"/>
              </a:rPr>
              <a:t>and they also </a:t>
            </a:r>
            <a:r>
              <a:rPr lang="en-US" sz="1400" b="1" dirty="0" smtClean="0">
                <a:latin typeface="Papyrus"/>
                <a:ea typeface="Calibri"/>
                <a:cs typeface="Calibri"/>
              </a:rPr>
              <a:t>explore conflict and unfairness issues and positive ways of resolving conflict and promoting peace in their relationships.</a:t>
            </a:r>
            <a:r>
              <a:rPr lang="en-US" sz="1400" b="1" dirty="0" smtClean="0">
                <a:latin typeface="Papyrus"/>
                <a:ea typeface="Calibri"/>
                <a:cs typeface="Andalus"/>
              </a:rPr>
              <a:t>  Middle School has a 3 year cycle:  focusing on world religions,  and then personal values &amp; morals, culminating in an affirmation program in eighth grade.  High School meets once a month for open discussion.</a:t>
            </a:r>
            <a:endParaRPr lang="en-US" sz="1200" dirty="0" smtClean="0">
              <a:ea typeface="Calibri"/>
              <a:cs typeface="Times New Roman"/>
            </a:endParaRPr>
          </a:p>
          <a:p>
            <a:pPr marL="0" marR="0">
              <a:spcBef>
                <a:spcPts val="0"/>
              </a:spcBef>
              <a:spcAft>
                <a:spcPts val="0"/>
              </a:spcAft>
            </a:pPr>
            <a:r>
              <a:rPr lang="en-US" sz="600" b="1" dirty="0" smtClean="0">
                <a:latin typeface="Papyrus"/>
                <a:ea typeface="Calibri"/>
                <a:cs typeface="Andalus"/>
              </a:rPr>
              <a:t> </a:t>
            </a:r>
            <a:endParaRPr lang="en-US" sz="1200" dirty="0" smtClean="0">
              <a:ea typeface="Calibri"/>
              <a:cs typeface="Times New Roman"/>
            </a:endParaRPr>
          </a:p>
          <a:p>
            <a:pPr marL="0" marR="0" algn="ctr">
              <a:spcBef>
                <a:spcPts val="0"/>
              </a:spcBef>
              <a:spcAft>
                <a:spcPts val="0"/>
              </a:spcAft>
              <a:buNone/>
            </a:pPr>
            <a:r>
              <a:rPr lang="en-US" sz="1800" b="1" i="1" dirty="0" smtClean="0">
                <a:latin typeface="Papyrus"/>
                <a:ea typeface="Calibri"/>
                <a:cs typeface="Andalus"/>
              </a:rPr>
              <a:t>**More specific info on each curriculum, and how to use it </a:t>
            </a:r>
            <a:endParaRPr lang="en-US" sz="1200" dirty="0" smtClean="0">
              <a:ea typeface="Calibri"/>
              <a:cs typeface="Times New Roman"/>
            </a:endParaRPr>
          </a:p>
          <a:p>
            <a:pPr marL="0" marR="0" algn="ctr">
              <a:spcBef>
                <a:spcPts val="0"/>
              </a:spcBef>
              <a:spcAft>
                <a:spcPts val="0"/>
              </a:spcAft>
              <a:buNone/>
            </a:pPr>
            <a:r>
              <a:rPr lang="en-US" sz="1800" b="1" i="1" dirty="0" smtClean="0">
                <a:latin typeface="Papyrus"/>
                <a:ea typeface="Calibri"/>
                <a:cs typeface="Andalus"/>
              </a:rPr>
              <a:t>can be found in each grades classroom binder.**</a:t>
            </a:r>
            <a:endParaRPr lang="en-US" sz="1200" dirty="0" smtClean="0">
              <a:ea typeface="Calibri"/>
              <a:cs typeface="Times New Roman"/>
            </a:endParaRPr>
          </a:p>
          <a:p>
            <a:pPr marL="0" marR="0" algn="ctr">
              <a:spcBef>
                <a:spcPts val="0"/>
              </a:spcBef>
              <a:spcAft>
                <a:spcPts val="0"/>
              </a:spcAft>
              <a:buNone/>
            </a:pPr>
            <a:endParaRPr lang="en-US" sz="1000" b="1" i="1" dirty="0" smtClean="0">
              <a:latin typeface="Papyrus"/>
              <a:ea typeface="Calibri"/>
              <a:cs typeface="Andalus"/>
            </a:endParaRPr>
          </a:p>
          <a:p>
            <a:pPr marL="0" marR="0">
              <a:spcBef>
                <a:spcPts val="0"/>
              </a:spcBef>
              <a:spcAft>
                <a:spcPts val="0"/>
              </a:spcAft>
              <a:buNone/>
            </a:pPr>
            <a:r>
              <a:rPr lang="en-US" sz="1500" b="1" u="sng" dirty="0" smtClean="0">
                <a:latin typeface="Papyrus"/>
                <a:ea typeface="Calibri"/>
                <a:cs typeface="Andalus"/>
              </a:rPr>
              <a:t>Pre-School/Pre-K</a:t>
            </a:r>
            <a:endParaRPr lang="en-US" sz="1500" dirty="0" smtClean="0">
              <a:ea typeface="Calibri"/>
              <a:cs typeface="Times New Roman"/>
            </a:endParaRPr>
          </a:p>
          <a:p>
            <a:pPr marL="0" marR="0">
              <a:spcBef>
                <a:spcPts val="0"/>
              </a:spcBef>
              <a:spcAft>
                <a:spcPts val="0"/>
              </a:spcAft>
              <a:buNone/>
            </a:pPr>
            <a:r>
              <a:rPr lang="en-US" sz="1400" b="1" dirty="0" smtClean="0">
                <a:latin typeface="Comic Sans MS"/>
                <a:ea typeface="Calibri"/>
                <a:cs typeface="Andalus"/>
              </a:rPr>
              <a:t>The curriculum for PS/</a:t>
            </a:r>
            <a:r>
              <a:rPr lang="en-US" sz="1400" b="1" i="1" dirty="0" smtClean="0">
                <a:latin typeface="Comic Sans MS"/>
                <a:ea typeface="Calibri"/>
                <a:cs typeface="Andalus"/>
              </a:rPr>
              <a:t>PK </a:t>
            </a:r>
            <a:r>
              <a:rPr lang="en-US" sz="1400" b="1" dirty="0" smtClean="0">
                <a:latin typeface="Comic Sans MS"/>
                <a:ea typeface="Calibri"/>
                <a:cs typeface="Andalus"/>
              </a:rPr>
              <a:t> is based on the belief that preschool children gain a sense of belonging to their religious community</a:t>
            </a:r>
            <a:r>
              <a:rPr lang="en-US" sz="1400" dirty="0" smtClean="0">
                <a:latin typeface="Comic Sans MS"/>
                <a:ea typeface="Calibri"/>
                <a:cs typeface="Andalus"/>
              </a:rPr>
              <a:t> and the Unitarian Universalist faith when they have concrete experiences with its people and places. Pre-School &amp; Pre-K students will be using the UU curriculum </a:t>
            </a:r>
            <a:r>
              <a:rPr lang="en-US" sz="1400" i="1" dirty="0" smtClean="0">
                <a:latin typeface="Comic Sans MS"/>
                <a:ea typeface="Calibri"/>
                <a:cs typeface="Andalus"/>
              </a:rPr>
              <a:t>Chalice Children: A Tapestry of Faith Program for Children</a:t>
            </a:r>
            <a:r>
              <a:rPr lang="en-US" sz="1400" dirty="0" smtClean="0">
                <a:latin typeface="Comic Sans MS"/>
                <a:ea typeface="Calibri"/>
                <a:cs typeface="Andalus"/>
              </a:rPr>
              <a:t>.  This curriculum will introduce the basic tenets of our UU faith to young children and their families. Those tenets are our love, our covenantal community, our celebration of diversity, a personal sense of wonder and awe, and our hope and work for a better world.  In </a:t>
            </a:r>
            <a:r>
              <a:rPr lang="en-US" sz="1400" i="1" dirty="0" smtClean="0">
                <a:latin typeface="Comic Sans MS"/>
                <a:ea typeface="Calibri"/>
                <a:cs typeface="Andalus"/>
              </a:rPr>
              <a:t>Chalice Children</a:t>
            </a:r>
            <a:r>
              <a:rPr lang="en-US" sz="1400" dirty="0" smtClean="0">
                <a:latin typeface="Comic Sans MS"/>
                <a:ea typeface="Calibri"/>
                <a:cs typeface="Andalus"/>
              </a:rPr>
              <a:t>, young children learn about their congregation's people and explore the physical building and surroundings that the congregation calls "home."</a:t>
            </a:r>
            <a:endParaRPr lang="en-US" sz="1400" dirty="0" smtClean="0">
              <a:ea typeface="Calibri"/>
              <a:cs typeface="Times New Roman"/>
            </a:endParaRPr>
          </a:p>
          <a:p>
            <a:pPr marL="0" marR="0">
              <a:spcBef>
                <a:spcPts val="0"/>
              </a:spcBef>
              <a:spcAft>
                <a:spcPts val="0"/>
              </a:spcAft>
              <a:buNone/>
            </a:pPr>
            <a:endParaRPr lang="en-US" sz="1500" b="1" i="1" u="sng" dirty="0" smtClean="0">
              <a:latin typeface="Papyrus"/>
              <a:ea typeface="Calibri"/>
              <a:cs typeface="Andalus"/>
            </a:endParaRPr>
          </a:p>
          <a:p>
            <a:pPr marL="0" marR="0">
              <a:spcBef>
                <a:spcPts val="0"/>
              </a:spcBef>
              <a:spcAft>
                <a:spcPts val="0"/>
              </a:spcAft>
              <a:buNone/>
            </a:pPr>
            <a:r>
              <a:rPr lang="en-US" sz="1500" b="1" i="1" u="sng" dirty="0" smtClean="0">
                <a:latin typeface="Papyrus"/>
                <a:ea typeface="Calibri"/>
                <a:cs typeface="Andalus"/>
              </a:rPr>
              <a:t>Kindergarten-2</a:t>
            </a:r>
            <a:r>
              <a:rPr lang="en-US" sz="1500" b="1" i="1" u="sng" baseline="30000" dirty="0" smtClean="0">
                <a:latin typeface="Papyrus"/>
                <a:ea typeface="Calibri"/>
                <a:cs typeface="Andalus"/>
              </a:rPr>
              <a:t>nd</a:t>
            </a:r>
            <a:r>
              <a:rPr lang="en-US" sz="1500" b="1" i="1" u="sng" dirty="0" smtClean="0">
                <a:latin typeface="Papyrus"/>
                <a:ea typeface="Calibri"/>
                <a:cs typeface="Andalus"/>
              </a:rPr>
              <a:t> Grade</a:t>
            </a:r>
          </a:p>
          <a:p>
            <a:pPr marL="0" marR="0">
              <a:spcBef>
                <a:spcPts val="0"/>
              </a:spcBef>
              <a:spcAft>
                <a:spcPts val="0"/>
              </a:spcAft>
              <a:buNone/>
            </a:pPr>
            <a:r>
              <a:rPr lang="en-US" sz="1400" b="1" dirty="0" smtClean="0">
                <a:latin typeface="Comic Sans MS"/>
                <a:ea typeface="Calibri"/>
                <a:cs typeface="Andalus"/>
              </a:rPr>
              <a:t>The curriculum for grades KG-2 is based on bible stories</a:t>
            </a:r>
            <a:r>
              <a:rPr lang="en-US" sz="1400" dirty="0" smtClean="0">
                <a:latin typeface="Comic Sans MS"/>
                <a:ea typeface="Calibri"/>
                <a:cs typeface="Andalus"/>
              </a:rPr>
              <a:t>; Children will become familiar with stories from both the Hebrew and Christian Scriptures (Old and New Testaments.)  The focus is to gain a basic understanding of the story and characters, as well as exploring possible interpretations of these stories.  Bible stories are taught as meaningful stories, but "what to believe" is left to parents-and, later, children themselves- to determine.  Lesson materials come from the UU curriculum </a:t>
            </a:r>
            <a:r>
              <a:rPr lang="en-US" sz="1400" i="1" dirty="0" smtClean="0">
                <a:latin typeface="Comic Sans MS"/>
                <a:ea typeface="Calibri"/>
                <a:cs typeface="Andalus"/>
              </a:rPr>
              <a:t>Picture Book Bible Tales.</a:t>
            </a:r>
            <a:r>
              <a:rPr lang="en-US" sz="1400" dirty="0" smtClean="0">
                <a:latin typeface="Comic Sans MS"/>
                <a:ea typeface="Calibri"/>
                <a:cs typeface="Andalus"/>
              </a:rPr>
              <a:t> This curriculum is fun, friendly and concise with teachable moments that introduce classic Bible tales to young elementary children.  This program teaches Bible stories through a UU lens of cultural and historical context.  It teaches children to be wise and informed decision makers in their journey toward spiritual maturity. It acquaints them with tales that are part of our culture and show them how to find universal messages of inspiration and hope.</a:t>
            </a:r>
            <a:endParaRPr lang="en-US" sz="1400" dirty="0" smtClean="0">
              <a:ea typeface="Calibri"/>
              <a:cs typeface="Times New Roman"/>
            </a:endParaRPr>
          </a:p>
          <a:p>
            <a:pPr marL="0" marR="0">
              <a:spcBef>
                <a:spcPts val="0"/>
              </a:spcBef>
              <a:spcAft>
                <a:spcPts val="0"/>
              </a:spcAft>
              <a:buNone/>
            </a:pPr>
            <a:endParaRPr lang="en-US" sz="1500" b="1" i="1" u="sng" dirty="0" smtClean="0">
              <a:latin typeface="Papyrus"/>
              <a:ea typeface="Calibri"/>
              <a:cs typeface="Andalus"/>
            </a:endParaRPr>
          </a:p>
          <a:p>
            <a:pPr marL="0" marR="0">
              <a:spcBef>
                <a:spcPts val="0"/>
              </a:spcBef>
              <a:spcAft>
                <a:spcPts val="0"/>
              </a:spcAft>
              <a:buNone/>
            </a:pPr>
            <a:r>
              <a:rPr lang="en-US" sz="1500" b="1" u="sng" dirty="0" smtClean="0">
                <a:latin typeface="Papyrus"/>
                <a:ea typeface="Calibri"/>
                <a:cs typeface="Andalus"/>
              </a:rPr>
              <a:t>3rd Grade</a:t>
            </a:r>
            <a:endParaRPr lang="en-US" sz="1500" dirty="0" smtClean="0">
              <a:ea typeface="Calibri"/>
              <a:cs typeface="Times New Roman"/>
            </a:endParaRPr>
          </a:p>
          <a:p>
            <a:pPr marL="0" marR="0">
              <a:spcBef>
                <a:spcPts val="0"/>
              </a:spcBef>
              <a:spcAft>
                <a:spcPts val="0"/>
              </a:spcAft>
              <a:buNone/>
            </a:pPr>
            <a:r>
              <a:rPr lang="en-US" sz="1400" b="1" dirty="0" smtClean="0">
                <a:latin typeface="Comic Sans MS"/>
                <a:ea typeface="Calibri"/>
                <a:cs typeface="Times New Roman"/>
              </a:rPr>
              <a:t>Religious Education in 3rd grade marks a special milestone at FPCU</a:t>
            </a:r>
            <a:r>
              <a:rPr lang="en-US" sz="1400" dirty="0" smtClean="0">
                <a:latin typeface="Comic Sans MS"/>
                <a:ea typeface="Calibri"/>
                <a:cs typeface="Times New Roman"/>
              </a:rPr>
              <a:t>, as students spend their final year exploring Bible stories and get ready to move onto UU based curriculums, in an effort to help our children define who they are in the larger faith community. 3rd grade RE lessons continue to build on the foundations of Bible Stories learned in earlier grades and also take a closer look at what our church and faith deems important.   Attention is focused on the Bible as a collection of individual stories and verses in two large sections, The Old Testament and The New Testament. </a:t>
            </a:r>
          </a:p>
          <a:p>
            <a:pPr marL="0" marR="0">
              <a:spcBef>
                <a:spcPts val="0"/>
              </a:spcBef>
              <a:spcAft>
                <a:spcPts val="0"/>
              </a:spcAft>
              <a:buNone/>
            </a:pPr>
            <a:r>
              <a:rPr lang="en-US" sz="1400" dirty="0" smtClean="0">
                <a:latin typeface="Comic Sans MS"/>
                <a:ea typeface="Calibri"/>
                <a:cs typeface="Times New Roman"/>
              </a:rPr>
              <a:t>At the end of the RE year, 3rd grade students will receive 2 special books:</a:t>
            </a:r>
            <a:endParaRPr lang="en-US" sz="1400" dirty="0" smtClean="0">
              <a:ea typeface="Calibri"/>
              <a:cs typeface="Times New Roman"/>
            </a:endParaRPr>
          </a:p>
          <a:p>
            <a:pPr marL="0" marR="0">
              <a:spcBef>
                <a:spcPts val="0"/>
              </a:spcBef>
              <a:spcAft>
                <a:spcPts val="0"/>
              </a:spcAft>
              <a:buAutoNum type="arabicPeriod"/>
            </a:pPr>
            <a:r>
              <a:rPr lang="en-US" sz="1400" dirty="0" smtClean="0">
                <a:latin typeface="Comic Sans MS"/>
                <a:ea typeface="Calibri"/>
                <a:cs typeface="Times New Roman"/>
              </a:rPr>
              <a:t>The </a:t>
            </a:r>
            <a:r>
              <a:rPr lang="en-US" sz="1400" i="1" dirty="0" smtClean="0">
                <a:latin typeface="Comic Sans MS"/>
                <a:ea typeface="Calibri"/>
                <a:cs typeface="Times New Roman"/>
              </a:rPr>
              <a:t>Newly Revised Standard Version </a:t>
            </a:r>
            <a:r>
              <a:rPr lang="en-US" sz="1400" dirty="0" smtClean="0">
                <a:latin typeface="Comic Sans MS"/>
                <a:ea typeface="Calibri"/>
                <a:cs typeface="Times New Roman"/>
              </a:rPr>
              <a:t>(NRSV) </a:t>
            </a:r>
            <a:r>
              <a:rPr lang="en-US" sz="1400" i="1" dirty="0" smtClean="0">
                <a:latin typeface="Comic Sans MS"/>
                <a:ea typeface="Calibri"/>
                <a:cs typeface="Times New Roman"/>
              </a:rPr>
              <a:t>Gift &amp; Award Bible</a:t>
            </a:r>
            <a:r>
              <a:rPr lang="en-US" sz="1400" dirty="0" smtClean="0">
                <a:latin typeface="Comic Sans MS"/>
                <a:ea typeface="Calibri"/>
                <a:cs typeface="Times New Roman"/>
              </a:rPr>
              <a:t> is a bible that speaks in words that are used in everyday language, making it easier for young people to read and understand. *Children get to choose the color bible they want &amp; their name is inscribed on the front cover! </a:t>
            </a:r>
            <a:endParaRPr lang="en-US" sz="1400" dirty="0" smtClean="0">
              <a:ea typeface="Calibri"/>
              <a:cs typeface="Times New Roman"/>
            </a:endParaRPr>
          </a:p>
          <a:p>
            <a:pPr marL="0" marR="0">
              <a:spcBef>
                <a:spcPts val="0"/>
              </a:spcBef>
              <a:spcAft>
                <a:spcPts val="0"/>
              </a:spcAft>
              <a:buNone/>
            </a:pPr>
            <a:r>
              <a:rPr lang="en-US" sz="1400" i="1" dirty="0" smtClean="0">
                <a:latin typeface="Comic Sans MS"/>
                <a:ea typeface="Calibri"/>
                <a:cs typeface="Times New Roman"/>
              </a:rPr>
              <a:t>2. Unitarian Universalism is a Really Long Name</a:t>
            </a:r>
            <a:r>
              <a:rPr lang="en-US" sz="1400" dirty="0" smtClean="0">
                <a:latin typeface="Comic Sans MS"/>
                <a:ea typeface="Calibri"/>
                <a:cs typeface="Times New Roman"/>
              </a:rPr>
              <a:t> by: Jennifer </a:t>
            </a:r>
            <a:r>
              <a:rPr lang="en-US" sz="1400" dirty="0" err="1" smtClean="0">
                <a:latin typeface="Comic Sans MS"/>
                <a:ea typeface="Calibri"/>
                <a:cs typeface="Times New Roman"/>
              </a:rPr>
              <a:t>Dant</a:t>
            </a:r>
            <a:r>
              <a:rPr lang="en-US" sz="1400" dirty="0" smtClean="0">
                <a:latin typeface="Comic Sans MS"/>
                <a:ea typeface="Calibri"/>
                <a:cs typeface="Times New Roman"/>
              </a:rPr>
              <a:t>.  "Simple language and appealing illustrations offer children accessible answers to commonly asked questions such as: Who are we?"</a:t>
            </a:r>
            <a:endParaRPr lang="en-US" sz="1400" dirty="0" smtClean="0">
              <a:ea typeface="Calibri"/>
              <a:cs typeface="Times New Roman"/>
            </a:endParaRPr>
          </a:p>
          <a:p>
            <a:pPr marL="0" marR="0">
              <a:spcBef>
                <a:spcPts val="0"/>
              </a:spcBef>
              <a:spcAft>
                <a:spcPts val="0"/>
              </a:spcAft>
              <a:buNone/>
            </a:pPr>
            <a:endParaRPr lang="en-US" sz="1400" b="1" i="1" u="sng" dirty="0" smtClean="0">
              <a:latin typeface="Papyrus"/>
              <a:ea typeface="Calibri"/>
              <a:cs typeface="Andalu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28600"/>
            <a:ext cx="6172200" cy="8458200"/>
          </a:xfrm>
        </p:spPr>
        <p:txBody>
          <a:bodyPr>
            <a:normAutofit/>
          </a:bodyPr>
          <a:lstStyle/>
          <a:p>
            <a:pPr marL="0" marR="0">
              <a:spcBef>
                <a:spcPts val="0"/>
              </a:spcBef>
              <a:spcAft>
                <a:spcPts val="0"/>
              </a:spcAft>
              <a:buNone/>
            </a:pPr>
            <a:r>
              <a:rPr lang="en-US" sz="1400" b="1" u="sng" dirty="0" smtClean="0">
                <a:latin typeface="Papyrus"/>
                <a:ea typeface="Calibri"/>
                <a:cs typeface="Andalus"/>
              </a:rPr>
              <a:t>4th &amp; 5th Grade:</a:t>
            </a:r>
            <a:endParaRPr lang="en-US" sz="1400" dirty="0" smtClean="0">
              <a:ea typeface="Calibri"/>
              <a:cs typeface="Times New Roman"/>
            </a:endParaRPr>
          </a:p>
          <a:p>
            <a:pPr marL="0" marR="0">
              <a:spcBef>
                <a:spcPts val="0"/>
              </a:spcBef>
              <a:spcAft>
                <a:spcPts val="0"/>
              </a:spcAft>
              <a:buNone/>
            </a:pPr>
            <a:r>
              <a:rPr lang="en-US" sz="1100" b="1" dirty="0" smtClean="0">
                <a:latin typeface="Comic Sans MS"/>
                <a:ea typeface="Calibri"/>
                <a:cs typeface="Andalus"/>
              </a:rPr>
              <a:t>The curriculum for 4th &amp; 5th grade has had focus on a range of topics;  </a:t>
            </a:r>
            <a:r>
              <a:rPr lang="en-US" sz="1100" dirty="0" smtClean="0">
                <a:latin typeface="Comic Sans MS"/>
                <a:ea typeface="Calibri"/>
                <a:cs typeface="Andalus"/>
              </a:rPr>
              <a:t>Students at this level have taken a closer look at our denominational affiliations, the UCC and the UUA.  More recently, they have been alternating the following two curriculums:</a:t>
            </a:r>
            <a:endParaRPr lang="en-US" sz="1100" dirty="0" smtClean="0">
              <a:ea typeface="Calibri"/>
              <a:cs typeface="Times New Roman"/>
            </a:endParaRPr>
          </a:p>
          <a:p>
            <a:pPr marL="0" marR="0">
              <a:spcBef>
                <a:spcPts val="0"/>
              </a:spcBef>
              <a:spcAft>
                <a:spcPts val="0"/>
              </a:spcAft>
              <a:buNone/>
            </a:pPr>
            <a:r>
              <a:rPr lang="en-US" sz="1100" b="1" dirty="0" smtClean="0">
                <a:latin typeface="Comic Sans MS"/>
                <a:ea typeface="Calibri"/>
                <a:cs typeface="Andalus"/>
              </a:rPr>
              <a:t>1. </a:t>
            </a:r>
            <a:r>
              <a:rPr lang="en-US" sz="1100" b="1" i="1" dirty="0" smtClean="0">
                <a:latin typeface="Comic Sans MS"/>
                <a:ea typeface="Calibri"/>
                <a:cs typeface="Andalus"/>
              </a:rPr>
              <a:t>Toolbox of Faith.</a:t>
            </a:r>
            <a:r>
              <a:rPr lang="en-US" sz="1100" i="1" dirty="0" smtClean="0">
                <a:latin typeface="Comic Sans MS"/>
                <a:ea typeface="Calibri"/>
                <a:cs typeface="Andalus"/>
              </a:rPr>
              <a:t>  </a:t>
            </a:r>
            <a:r>
              <a:rPr lang="en-US" sz="1100" dirty="0" smtClean="0">
                <a:latin typeface="Comic Sans MS"/>
                <a:ea typeface="Calibri"/>
                <a:cs typeface="Andalus"/>
              </a:rPr>
              <a:t>This curriculum invites participants to reflect on the qualities of our Unitarian Universalist faith, such as integrity, courage, and love, as tools they can use in living their lives and building their own faith.  Each of the sessions uses a tool as a metaphor for an important quality of our faith such as reflection (symbolized by a mirror), flexibility (duct tape), and justice (a flashlight).  Reflecting on the qualities (tools) of our faith, children and leaders gain insight into what makes faith important in their own lives and how they can grow within that faith.</a:t>
            </a:r>
            <a:endParaRPr lang="en-US" sz="1100" dirty="0" smtClean="0">
              <a:ea typeface="Calibri"/>
              <a:cs typeface="Times New Roman"/>
            </a:endParaRPr>
          </a:p>
          <a:p>
            <a:pPr marL="0" marR="0">
              <a:spcBef>
                <a:spcPts val="0"/>
              </a:spcBef>
              <a:spcAft>
                <a:spcPts val="0"/>
              </a:spcAft>
              <a:buNone/>
            </a:pPr>
            <a:r>
              <a:rPr lang="en-US" sz="1100" dirty="0" smtClean="0">
                <a:latin typeface="Comic Sans MS"/>
                <a:ea typeface="Calibri"/>
                <a:cs typeface="Calibri"/>
              </a:rPr>
              <a:t>2. </a:t>
            </a:r>
            <a:r>
              <a:rPr lang="en-US" sz="1100" b="1" i="1" dirty="0" smtClean="0">
                <a:latin typeface="Comic Sans MS"/>
                <a:ea typeface="Calibri"/>
                <a:cs typeface="Calibri"/>
              </a:rPr>
              <a:t>Windows &amp; Mirrors-A Tapestry of Faith Program for Children.</a:t>
            </a:r>
            <a:r>
              <a:rPr lang="en-US" sz="1100" dirty="0" smtClean="0">
                <a:latin typeface="Comic Sans MS"/>
                <a:ea typeface="Calibri"/>
                <a:cs typeface="Calibri"/>
              </a:rPr>
              <a:t>  This curriculum nurtures children's ability to identify their own experiences and perspectives and to seek out, care about and respect those of others.  The program teaches that there are always multiple viewpoints and everyone's viewpoint matters.  The metaphor of windows and mirrors represents the dynamic relationship among our awareness of self, our perceptions of others, and others' perceptions of us.</a:t>
            </a:r>
            <a:endParaRPr lang="en-US" sz="1100" dirty="0" smtClean="0">
              <a:ea typeface="Calibri"/>
              <a:cs typeface="Times New Roman"/>
            </a:endParaRPr>
          </a:p>
          <a:p>
            <a:pPr marL="0" marR="0">
              <a:spcBef>
                <a:spcPts val="0"/>
              </a:spcBef>
              <a:spcAft>
                <a:spcPts val="0"/>
              </a:spcAft>
              <a:buNone/>
            </a:pPr>
            <a:endParaRPr lang="en-US" sz="1500" b="1" i="1" u="sng" dirty="0" smtClean="0">
              <a:latin typeface="Papyrus"/>
              <a:ea typeface="Calibri"/>
              <a:cs typeface="Andalus"/>
            </a:endParaRPr>
          </a:p>
          <a:p>
            <a:pPr marL="0" marR="0">
              <a:spcBef>
                <a:spcPts val="0"/>
              </a:spcBef>
              <a:spcAft>
                <a:spcPts val="0"/>
              </a:spcAft>
              <a:buNone/>
            </a:pPr>
            <a:r>
              <a:rPr lang="en-US" sz="1500" b="1" i="1" u="sng" dirty="0" smtClean="0">
                <a:latin typeface="Papyrus"/>
                <a:ea typeface="Calibri"/>
                <a:cs typeface="Andalus"/>
              </a:rPr>
              <a:t>Youth </a:t>
            </a:r>
            <a:r>
              <a:rPr lang="en-US" sz="1500" b="1" i="1" u="sng" dirty="0" smtClean="0">
                <a:latin typeface="Papyrus"/>
                <a:ea typeface="Calibri"/>
                <a:cs typeface="Andalus"/>
              </a:rPr>
              <a:t>Group</a:t>
            </a:r>
          </a:p>
          <a:p>
            <a:pPr>
              <a:buNone/>
            </a:pPr>
            <a:r>
              <a:rPr lang="en-US" sz="1400" smtClean="0">
                <a:latin typeface="Comic Sans MS" pitchFamily="66" charset="0"/>
              </a:rPr>
              <a:t>	Our </a:t>
            </a:r>
            <a:r>
              <a:rPr lang="en-US" sz="1400" dirty="0" smtClean="0">
                <a:latin typeface="Comic Sans MS" pitchFamily="66" charset="0"/>
              </a:rPr>
              <a:t>older youth in Middle School and High School (6</a:t>
            </a:r>
            <a:r>
              <a:rPr lang="en-US" sz="1400" baseline="30000" dirty="0" smtClean="0">
                <a:latin typeface="Comic Sans MS" pitchFamily="66" charset="0"/>
              </a:rPr>
              <a:t>th</a:t>
            </a:r>
            <a:r>
              <a:rPr lang="en-US" sz="1400" dirty="0" smtClean="0">
                <a:latin typeface="Comic Sans MS" pitchFamily="66" charset="0"/>
              </a:rPr>
              <a:t>-12</a:t>
            </a:r>
            <a:r>
              <a:rPr lang="en-US" sz="1400" baseline="30000" dirty="0" smtClean="0">
                <a:latin typeface="Comic Sans MS" pitchFamily="66" charset="0"/>
              </a:rPr>
              <a:t>th</a:t>
            </a:r>
            <a:r>
              <a:rPr lang="en-US" sz="1400" dirty="0" smtClean="0">
                <a:latin typeface="Comic Sans MS" pitchFamily="66" charset="0"/>
              </a:rPr>
              <a:t> grade) has laid the foundation to building a strong and lasting youth group that will have powerful impacts on the lives of many students.  </a:t>
            </a:r>
          </a:p>
          <a:p>
            <a:pPr>
              <a:buNone/>
            </a:pPr>
            <a:r>
              <a:rPr lang="en-US" sz="1400" dirty="0" smtClean="0">
                <a:latin typeface="Comic Sans MS" pitchFamily="66" charset="0"/>
              </a:rPr>
              <a:t>	</a:t>
            </a:r>
            <a:r>
              <a:rPr lang="en-US" sz="1400" dirty="0" smtClean="0">
                <a:latin typeface="Comic Sans MS" pitchFamily="66" charset="0"/>
              </a:rPr>
              <a:t> </a:t>
            </a:r>
          </a:p>
          <a:p>
            <a:pPr>
              <a:buNone/>
            </a:pPr>
            <a:r>
              <a:rPr lang="en-US" sz="1400" dirty="0" smtClean="0">
                <a:latin typeface="Comic Sans MS" pitchFamily="66" charset="0"/>
              </a:rPr>
              <a:t>	Focus </a:t>
            </a:r>
            <a:r>
              <a:rPr lang="en-US" sz="1400" dirty="0" smtClean="0">
                <a:latin typeface="Comic Sans MS" pitchFamily="66" charset="0"/>
              </a:rPr>
              <a:t>this year: Self Reflection Introspection, and Faith. </a:t>
            </a:r>
          </a:p>
          <a:p>
            <a:pPr>
              <a:buNone/>
            </a:pPr>
            <a:r>
              <a:rPr lang="en-US" sz="1400" dirty="0" smtClean="0">
                <a:latin typeface="Comic Sans MS" pitchFamily="66" charset="0"/>
              </a:rPr>
              <a:t>	We </a:t>
            </a:r>
            <a:r>
              <a:rPr lang="en-US" sz="1400" dirty="0" smtClean="0">
                <a:latin typeface="Comic Sans MS" pitchFamily="66" charset="0"/>
              </a:rPr>
              <a:t>will be focusing on faith, what that means to us, and how it affects our beliefs, philosophies, and daily lives. Through 10 planned Sunday lessons, various service trips, and reflections we want to help the youth to gain a firmer grasp of their own faith and what it means to them as well as themselves as a whole.</a:t>
            </a:r>
          </a:p>
          <a:p>
            <a:pPr>
              <a:buNone/>
            </a:pPr>
            <a:r>
              <a:rPr lang="en-US" sz="1400" dirty="0" smtClean="0">
                <a:latin typeface="Comic Sans MS" pitchFamily="66" charset="0"/>
              </a:rPr>
              <a:t> </a:t>
            </a:r>
          </a:p>
          <a:p>
            <a:pPr>
              <a:buNone/>
            </a:pPr>
            <a:r>
              <a:rPr lang="en-US" sz="1400" dirty="0" smtClean="0">
                <a:latin typeface="Comic Sans MS" pitchFamily="66" charset="0"/>
              </a:rPr>
              <a:t>	-</a:t>
            </a:r>
            <a:r>
              <a:rPr lang="en-US" sz="1400" dirty="0" smtClean="0">
                <a:latin typeface="Comic Sans MS" pitchFamily="66" charset="0"/>
              </a:rPr>
              <a:t>Youth Group will meet in the cozy corner on all “RE Lesson” Sundays.  Students will also have opportunities to help lead group lessons and workshops for the PK-5</a:t>
            </a:r>
            <a:r>
              <a:rPr lang="en-US" sz="1400" baseline="30000" dirty="0" smtClean="0">
                <a:latin typeface="Comic Sans MS" pitchFamily="66" charset="0"/>
              </a:rPr>
              <a:t>th</a:t>
            </a:r>
            <a:r>
              <a:rPr lang="en-US" sz="1400" dirty="0" smtClean="0">
                <a:latin typeface="Comic Sans MS" pitchFamily="66" charset="0"/>
              </a:rPr>
              <a:t> graders!  </a:t>
            </a:r>
          </a:p>
          <a:p>
            <a:pPr>
              <a:buNone/>
            </a:pPr>
            <a:r>
              <a:rPr lang="en-US" sz="1400" dirty="0" smtClean="0">
                <a:latin typeface="Comic Sans MS" pitchFamily="66" charset="0"/>
              </a:rPr>
              <a:t>	-</a:t>
            </a:r>
            <a:r>
              <a:rPr lang="en-US" sz="1400" dirty="0" smtClean="0">
                <a:latin typeface="Comic Sans MS" pitchFamily="66" charset="0"/>
              </a:rPr>
              <a:t>Any outings/field trips will be announced as they are planned, and will require chaperones and drivers!</a:t>
            </a:r>
          </a:p>
          <a:p>
            <a:pPr>
              <a:buNone/>
            </a:pPr>
            <a:r>
              <a:rPr lang="en-US" sz="1400" dirty="0" smtClean="0">
                <a:latin typeface="Comic Sans MS" pitchFamily="66" charset="0"/>
              </a:rPr>
              <a:t>	-</a:t>
            </a:r>
            <a:r>
              <a:rPr lang="en-US" sz="1400" dirty="0" smtClean="0">
                <a:latin typeface="Comic Sans MS" pitchFamily="66" charset="0"/>
              </a:rPr>
              <a:t>We will be looking into a City Reach trip for March 27</a:t>
            </a:r>
            <a:r>
              <a:rPr lang="en-US" sz="1400" baseline="30000" dirty="0" smtClean="0">
                <a:latin typeface="Comic Sans MS" pitchFamily="66" charset="0"/>
              </a:rPr>
              <a:t>th</a:t>
            </a:r>
            <a:r>
              <a:rPr lang="en-US" sz="1400" dirty="0" smtClean="0">
                <a:latin typeface="Comic Sans MS" pitchFamily="66" charset="0"/>
              </a:rPr>
              <a:t>!</a:t>
            </a:r>
          </a:p>
          <a:p>
            <a:pPr marL="0" marR="0">
              <a:spcBef>
                <a:spcPts val="0"/>
              </a:spcBef>
              <a:spcAft>
                <a:spcPts val="0"/>
              </a:spcAft>
              <a:buNone/>
            </a:pPr>
            <a:endParaRPr lang="en-US" sz="1500" b="1" i="1" u="sng" dirty="0" smtClean="0">
              <a:latin typeface="Papyrus"/>
              <a:ea typeface="Calibri"/>
              <a:cs typeface="Andalus"/>
            </a:endParaRPr>
          </a:p>
          <a:p>
            <a:pPr marL="0" marR="0">
              <a:spcBef>
                <a:spcPts val="0"/>
              </a:spcBef>
              <a:spcAft>
                <a:spcPts val="0"/>
              </a:spcAft>
              <a:buNone/>
            </a:pPr>
            <a:endParaRPr lang="en-US" sz="500" b="1" i="1" u="sng" dirty="0" smtClean="0">
              <a:latin typeface="Papyrus"/>
              <a:ea typeface="Calibri"/>
              <a:cs typeface="Andalus"/>
            </a:endParaRPr>
          </a:p>
          <a:p>
            <a:pPr marL="0" marR="0">
              <a:spcBef>
                <a:spcPts val="0"/>
              </a:spcBef>
              <a:spcAft>
                <a:spcPts val="0"/>
              </a:spcAft>
              <a:buNone/>
            </a:pPr>
            <a:endParaRPr lang="en-US" sz="1200" b="1" i="1" u="sng" dirty="0" smtClean="0">
              <a:latin typeface="Papyrus"/>
              <a:ea typeface="Calibri"/>
              <a:cs typeface="Andalus"/>
            </a:endParaRPr>
          </a:p>
          <a:p>
            <a:pPr marL="0" marR="0">
              <a:spcBef>
                <a:spcPts val="0"/>
              </a:spcBef>
              <a:spcAft>
                <a:spcPts val="0"/>
              </a:spcAft>
              <a:buNone/>
            </a:pPr>
            <a:endParaRPr lang="en-US" sz="1200" u="sng" dirty="0" smtClean="0">
              <a:ea typeface="Calibri"/>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234016"/>
          </a:xfrm>
        </p:spPr>
        <p:txBody>
          <a:bodyPr>
            <a:normAutofit fontScale="90000"/>
          </a:bodyPr>
          <a:lstStyle/>
          <a:p>
            <a:pPr marL="0" marR="0">
              <a:spcBef>
                <a:spcPts val="0"/>
              </a:spcBef>
              <a:spcAft>
                <a:spcPts val="0"/>
              </a:spcAft>
            </a:pPr>
            <a:r>
              <a:rPr lang="en-US" sz="3500" b="1" u="sng" dirty="0" smtClean="0">
                <a:latin typeface="Papyrus"/>
                <a:ea typeface="Calibri"/>
                <a:cs typeface="Times New Roman"/>
              </a:rPr>
              <a:t>Special Programs</a:t>
            </a:r>
            <a:r>
              <a:rPr lang="en-US" sz="2000" dirty="0" smtClean="0">
                <a:ea typeface="Calibri"/>
                <a:cs typeface="Times New Roman"/>
              </a:rPr>
              <a:t/>
            </a:r>
            <a:br>
              <a:rPr lang="en-US" sz="2000" dirty="0" smtClean="0">
                <a:ea typeface="Calibri"/>
                <a:cs typeface="Times New Roman"/>
              </a:rPr>
            </a:br>
            <a:r>
              <a:rPr lang="en-US" sz="2000" b="1" dirty="0" smtClean="0">
                <a:latin typeface="Papyrus"/>
                <a:ea typeface="Calibri"/>
                <a:cs typeface="Times New Roman"/>
              </a:rPr>
              <a:t>Workshops, Group Lessons &amp; Holiday Lessons</a:t>
            </a:r>
            <a:r>
              <a:rPr lang="en-US" sz="2000" dirty="0" smtClean="0">
                <a:latin typeface="Papyrus"/>
                <a:ea typeface="Calibri"/>
                <a:cs typeface="Times New Roman"/>
              </a:rPr>
              <a:t> </a:t>
            </a:r>
            <a:r>
              <a:rPr lang="en-US" sz="2000" dirty="0" smtClean="0">
                <a:ea typeface="Calibri"/>
                <a:cs typeface="Times New Roman"/>
              </a:rPr>
              <a:t/>
            </a:r>
            <a:br>
              <a:rPr lang="en-US" sz="2000" dirty="0" smtClean="0">
                <a:ea typeface="Calibri"/>
                <a:cs typeface="Times New Roman"/>
              </a:rPr>
            </a:br>
            <a:endParaRPr lang="en-US" sz="2000" dirty="0"/>
          </a:p>
        </p:txBody>
      </p:sp>
      <p:sp>
        <p:nvSpPr>
          <p:cNvPr id="3" name="Content Placeholder 2"/>
          <p:cNvSpPr>
            <a:spLocks noGrp="1"/>
          </p:cNvSpPr>
          <p:nvPr>
            <p:ph idx="1"/>
          </p:nvPr>
        </p:nvSpPr>
        <p:spPr>
          <a:xfrm>
            <a:off x="342900" y="1295400"/>
            <a:ext cx="6172200" cy="7543799"/>
          </a:xfrm>
        </p:spPr>
        <p:txBody>
          <a:bodyPr>
            <a:normAutofit fontScale="92500" lnSpcReduction="10000"/>
          </a:bodyPr>
          <a:lstStyle/>
          <a:p>
            <a:pPr>
              <a:buNone/>
            </a:pPr>
            <a:r>
              <a:rPr lang="en-US" sz="2500" b="1" u="sng" dirty="0" smtClean="0">
                <a:latin typeface="Papyrus"/>
                <a:ea typeface="Calibri"/>
                <a:cs typeface="Times New Roman"/>
              </a:rPr>
              <a:t>Workshops</a:t>
            </a:r>
          </a:p>
          <a:p>
            <a:pPr marL="0" marR="0">
              <a:spcBef>
                <a:spcPts val="0"/>
              </a:spcBef>
              <a:spcAft>
                <a:spcPts val="0"/>
              </a:spcAft>
              <a:buNone/>
            </a:pPr>
            <a:r>
              <a:rPr lang="en-US" sz="1200" dirty="0" smtClean="0">
                <a:latin typeface="Comic Sans MS"/>
                <a:ea typeface="Calibri"/>
                <a:cs typeface="Times New Roman"/>
              </a:rPr>
              <a:t>There are approximately 4 workshops each year; 2 focusing on World Religions and 1-2 focusing on Social Justice.  Workshops allow for great hands-on learning, cooperation and team work amongst the children PK-5th grade.   </a:t>
            </a:r>
            <a:endParaRPr lang="en-US" sz="1200" dirty="0" smtClean="0">
              <a:ea typeface="Calibri"/>
              <a:cs typeface="Times New Roman"/>
            </a:endParaRPr>
          </a:p>
          <a:p>
            <a:pPr marL="0" marR="0">
              <a:spcBef>
                <a:spcPts val="0"/>
              </a:spcBef>
              <a:spcAft>
                <a:spcPts val="0"/>
              </a:spcAft>
              <a:buNone/>
            </a:pPr>
            <a:endParaRPr lang="en-US" sz="500" dirty="0" smtClean="0">
              <a:latin typeface="Comic Sans MS"/>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Each year </a:t>
            </a:r>
            <a:r>
              <a:rPr lang="en-US" sz="1200" dirty="0" err="1" smtClean="0">
                <a:latin typeface="Comic Sans MS"/>
                <a:ea typeface="Calibri"/>
                <a:cs typeface="Times New Roman"/>
              </a:rPr>
              <a:t>FPCU</a:t>
            </a:r>
            <a:r>
              <a:rPr lang="en-US" sz="1200" dirty="0" smtClean="0">
                <a:latin typeface="Comic Sans MS"/>
                <a:ea typeface="Calibri"/>
                <a:cs typeface="Times New Roman"/>
              </a:rPr>
              <a:t> focuses on one World Religion to discuss/learn about; the World Religion Workshops are based on that one Religion.  The workshops expose children to different traditions/customs and teach them about the beliefs of that religion.  Through stories, visual aids, activities and crafts the children learn about the 'ways of others;' relating to the similarities in their own lives, while recognizing &amp; appreciating the differences as well.</a:t>
            </a:r>
            <a:endParaRPr lang="en-US" sz="1200" dirty="0" smtClean="0">
              <a:ea typeface="Calibri"/>
              <a:cs typeface="Times New Roman"/>
            </a:endParaRPr>
          </a:p>
          <a:p>
            <a:pPr marL="0" marR="0">
              <a:spcBef>
                <a:spcPts val="0"/>
              </a:spcBef>
              <a:spcAft>
                <a:spcPts val="0"/>
              </a:spcAft>
              <a:buNone/>
            </a:pPr>
            <a:endParaRPr lang="en-US" sz="500" dirty="0" smtClean="0">
              <a:latin typeface="Comic Sans MS"/>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The Social Justice Workshops focus on applying Christian values, recognizing current issues/events, helping others &amp; making a difference.  The lesson that takes place helps children gain a better understanding of the issue/event at hand and helps them to appreciate the importance of values-theirs and those of others.  Hands-on activities have included bartering/trading (role-play), making/baking things to sell and donating the money to a charity/foundation, and making/giving something to someone in need.   </a:t>
            </a:r>
            <a:endParaRPr lang="en-US" sz="1200" dirty="0" smtClean="0">
              <a:ea typeface="Calibri"/>
              <a:cs typeface="Times New Roman"/>
            </a:endParaRPr>
          </a:p>
          <a:p>
            <a:pPr marL="0" marR="0">
              <a:spcBef>
                <a:spcPts val="0"/>
              </a:spcBef>
              <a:spcAft>
                <a:spcPts val="0"/>
              </a:spcAft>
              <a:buNone/>
            </a:pPr>
            <a:endParaRPr lang="en-US" sz="500" dirty="0" smtClean="0">
              <a:latin typeface="Comic Sans MS"/>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Volunteers for workshops have it easy...the workshop is planned and prepared by a specific </a:t>
            </a:r>
            <a:r>
              <a:rPr lang="en-US" sz="1200" i="1" dirty="0" smtClean="0">
                <a:latin typeface="Comic Sans MS"/>
                <a:ea typeface="Calibri"/>
                <a:cs typeface="Times New Roman"/>
              </a:rPr>
              <a:t>leader(s) </a:t>
            </a:r>
            <a:r>
              <a:rPr lang="en-US" sz="1200" dirty="0" smtClean="0">
                <a:latin typeface="Comic Sans MS"/>
                <a:ea typeface="Calibri"/>
                <a:cs typeface="Times New Roman"/>
              </a:rPr>
              <a:t>- usually the </a:t>
            </a:r>
            <a:r>
              <a:rPr lang="en-US" sz="1200" dirty="0" err="1" smtClean="0">
                <a:latin typeface="Comic Sans MS"/>
                <a:ea typeface="Calibri"/>
                <a:cs typeface="Times New Roman"/>
              </a:rPr>
              <a:t>DRE</a:t>
            </a:r>
            <a:r>
              <a:rPr lang="en-US" sz="1200" dirty="0" smtClean="0">
                <a:latin typeface="Comic Sans MS"/>
                <a:ea typeface="Calibri"/>
                <a:cs typeface="Times New Roman"/>
              </a:rPr>
              <a:t> or student minister- who gets everything ready and leads the lesson</a:t>
            </a:r>
            <a:r>
              <a:rPr lang="en-US" sz="1200" i="1" dirty="0" smtClean="0">
                <a:latin typeface="Comic Sans MS"/>
                <a:ea typeface="Calibri"/>
                <a:cs typeface="Times New Roman"/>
              </a:rPr>
              <a:t>;</a:t>
            </a:r>
            <a:r>
              <a:rPr lang="en-US" sz="1200" dirty="0" smtClean="0">
                <a:latin typeface="Comic Sans MS"/>
                <a:ea typeface="Calibri"/>
                <a:cs typeface="Times New Roman"/>
              </a:rPr>
              <a:t>  those who volunteer come only to help with crowd control, aide the leader in any activities, and help with clean up!  However, volunteers are more than welcome to lead a workshop, as well- please see “Guidelines for Special Program Leaders.”</a:t>
            </a:r>
            <a:endParaRPr lang="en-US" sz="1200" dirty="0" smtClean="0">
              <a:ea typeface="Calibri"/>
              <a:cs typeface="Times New Roman"/>
            </a:endParaRPr>
          </a:p>
          <a:p>
            <a:pPr>
              <a:buNone/>
            </a:pPr>
            <a:endParaRPr lang="en-US" sz="1000" b="1" dirty="0" smtClean="0">
              <a:latin typeface="Papyrus"/>
              <a:ea typeface="Calibri"/>
              <a:cs typeface="Times New Roman"/>
            </a:endParaRPr>
          </a:p>
          <a:p>
            <a:pPr>
              <a:buNone/>
            </a:pPr>
            <a:r>
              <a:rPr lang="en-US" sz="2500" b="1" u="sng" dirty="0" smtClean="0">
                <a:latin typeface="Papyrus"/>
                <a:ea typeface="Calibri"/>
                <a:cs typeface="Times New Roman"/>
              </a:rPr>
              <a:t>Group Lessons </a:t>
            </a:r>
          </a:p>
          <a:p>
            <a:pPr marL="0" marR="0">
              <a:spcBef>
                <a:spcPts val="0"/>
              </a:spcBef>
              <a:spcAft>
                <a:spcPts val="0"/>
              </a:spcAft>
              <a:buNone/>
            </a:pPr>
            <a:r>
              <a:rPr lang="en-US" sz="1200" dirty="0" smtClean="0">
                <a:latin typeface="Comic Sans MS"/>
                <a:ea typeface="Calibri"/>
                <a:cs typeface="Times New Roman"/>
              </a:rPr>
              <a:t>Group lessons are flexible and fun.  They occur on long holiday weekends and the 1st Sunday of each school vacation week (Nov., Feb., April).  They revolve around a theme, although there's not always an actual 'lesson' taught.   The theme is usually seasonal based-not necessarily religious- focusing on the time of year or a specific holiday that is near.</a:t>
            </a:r>
            <a:endParaRPr lang="en-US" sz="1200" dirty="0" smtClean="0">
              <a:ea typeface="Calibri"/>
              <a:cs typeface="Times New Roman"/>
            </a:endParaRPr>
          </a:p>
          <a:p>
            <a:pPr marL="0" marR="0">
              <a:spcBef>
                <a:spcPts val="0"/>
              </a:spcBef>
              <a:spcAft>
                <a:spcPts val="0"/>
              </a:spcAft>
              <a:buNone/>
            </a:pPr>
            <a:endParaRPr lang="en-US" sz="500" dirty="0" smtClean="0">
              <a:latin typeface="Comic Sans MS"/>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Volunteers for Group Lessons also have it easy; The lesson is planned and prepared by a specific </a:t>
            </a:r>
            <a:r>
              <a:rPr lang="en-US" sz="1200" i="1" dirty="0" smtClean="0">
                <a:latin typeface="Comic Sans MS"/>
                <a:ea typeface="Calibri"/>
                <a:cs typeface="Times New Roman"/>
              </a:rPr>
              <a:t>leader -</a:t>
            </a:r>
            <a:r>
              <a:rPr lang="en-US" sz="1200" dirty="0" smtClean="0">
                <a:latin typeface="Comic Sans MS"/>
                <a:ea typeface="Calibri"/>
                <a:cs typeface="Times New Roman"/>
              </a:rPr>
              <a:t>usually the </a:t>
            </a:r>
            <a:r>
              <a:rPr lang="en-US" sz="1200" dirty="0" err="1" smtClean="0">
                <a:latin typeface="Comic Sans MS"/>
                <a:ea typeface="Calibri"/>
                <a:cs typeface="Times New Roman"/>
              </a:rPr>
              <a:t>DRE</a:t>
            </a:r>
            <a:r>
              <a:rPr lang="en-US" sz="1200" dirty="0" smtClean="0">
                <a:latin typeface="Comic Sans MS"/>
                <a:ea typeface="Calibri"/>
                <a:cs typeface="Times New Roman"/>
              </a:rPr>
              <a:t>- who gets everything ready and leads the lesson</a:t>
            </a:r>
            <a:r>
              <a:rPr lang="en-US" sz="1200" i="1" dirty="0" smtClean="0">
                <a:latin typeface="Comic Sans MS"/>
                <a:ea typeface="Calibri"/>
                <a:cs typeface="Times New Roman"/>
              </a:rPr>
              <a:t>;</a:t>
            </a:r>
            <a:r>
              <a:rPr lang="en-US" sz="1200" dirty="0" smtClean="0">
                <a:latin typeface="Comic Sans MS"/>
                <a:ea typeface="Calibri"/>
                <a:cs typeface="Times New Roman"/>
              </a:rPr>
              <a:t>  those who volunteer come only to help with crowd control, aide the leader in any activities, and help with clean up!  Again, volunteers are more than welcome to lead a group lesson, as well (see 'Guidelines for Special Program Leaders' for more info.)</a:t>
            </a:r>
            <a:endParaRPr lang="en-US" sz="1200" dirty="0" smtClean="0">
              <a:ea typeface="Calibri"/>
              <a:cs typeface="Times New Roman"/>
            </a:endParaRPr>
          </a:p>
          <a:p>
            <a:pPr>
              <a:buNone/>
            </a:pPr>
            <a:endParaRPr lang="en-US" b="1" dirty="0" smtClean="0">
              <a:latin typeface="Papyrus"/>
              <a:ea typeface="Calibri"/>
              <a:cs typeface="Times New Roman"/>
            </a:endParaRPr>
          </a:p>
          <a:p>
            <a:pPr>
              <a:buNone/>
            </a:pPr>
            <a:r>
              <a:rPr lang="en-US" dirty="0" smtClean="0">
                <a:ea typeface="Calibri"/>
                <a:cs typeface="Times New Roman"/>
              </a:rPr>
              <a:t/>
            </a:r>
            <a:br>
              <a:rPr lang="en-US" dirty="0" smtClean="0">
                <a:ea typeface="Calibri"/>
                <a:cs typeface="Times New Roman"/>
              </a:rPr>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381000"/>
            <a:ext cx="6172200" cy="8458199"/>
          </a:xfrm>
          <a:ln>
            <a:noFill/>
          </a:ln>
        </p:spPr>
        <p:txBody>
          <a:bodyPr>
            <a:normAutofit/>
          </a:bodyPr>
          <a:lstStyle/>
          <a:p>
            <a:pPr>
              <a:buNone/>
            </a:pPr>
            <a:r>
              <a:rPr lang="en-US" sz="2500" b="1" u="sng" dirty="0" smtClean="0">
                <a:latin typeface="Papyrus"/>
                <a:ea typeface="Calibri"/>
                <a:cs typeface="Times New Roman"/>
              </a:rPr>
              <a:t>Holiday Lessons</a:t>
            </a:r>
            <a:r>
              <a:rPr lang="en-US" sz="2500" u="sng" dirty="0" smtClean="0">
                <a:latin typeface="Papyrus"/>
                <a:ea typeface="Calibri"/>
                <a:cs typeface="Times New Roman"/>
              </a:rPr>
              <a:t> </a:t>
            </a:r>
          </a:p>
          <a:p>
            <a:pPr marL="0" marR="0">
              <a:spcBef>
                <a:spcPts val="0"/>
              </a:spcBef>
              <a:spcAft>
                <a:spcPts val="0"/>
              </a:spcAft>
              <a:buNone/>
            </a:pPr>
            <a:r>
              <a:rPr lang="en-US" sz="1300" dirty="0" smtClean="0">
                <a:latin typeface="Comic Sans MS"/>
                <a:ea typeface="Calibri"/>
                <a:cs typeface="Times New Roman"/>
              </a:rPr>
              <a:t>Holiday Lessons are similar to both group lessons and regular class lessons; Depending on the activity, it could be led by 1 person directing a large group, or it could be each of the volunteer teachers leading the lesson in their classrooms.  Volunteers should prep by reading over any materials either way, but most likely, much of what is needed for the lesson and activities will be prepared already.  Holiday Lessons are based on a specific holiday:  Chanukah, Advent, Passover &amp; sometimes Easter (depending where it falls on the calendar!)  Focus on the lesson is based on how each holiday is celebrated.</a:t>
            </a:r>
            <a:endParaRPr lang="en-US" sz="1300" dirty="0" smtClean="0">
              <a:ea typeface="Calibri"/>
              <a:cs typeface="Times New Roman"/>
            </a:endParaRPr>
          </a:p>
          <a:p>
            <a:pPr marL="0" marR="0">
              <a:spcBef>
                <a:spcPts val="0"/>
              </a:spcBef>
              <a:spcAft>
                <a:spcPts val="0"/>
              </a:spcAft>
              <a:buNone/>
            </a:pPr>
            <a:endParaRPr lang="en-US" sz="1500" i="1" dirty="0" smtClean="0">
              <a:latin typeface="Comic Sans MS"/>
              <a:ea typeface="Calibri"/>
              <a:cs typeface="Times New Roman"/>
            </a:endParaRPr>
          </a:p>
          <a:p>
            <a:pPr marL="0" marR="0">
              <a:spcBef>
                <a:spcPts val="0"/>
              </a:spcBef>
              <a:spcAft>
                <a:spcPts val="0"/>
              </a:spcAft>
              <a:buNone/>
            </a:pPr>
            <a:r>
              <a:rPr lang="en-US" sz="1800" b="1" i="1" dirty="0" smtClean="0">
                <a:latin typeface="Comic Sans MS"/>
                <a:ea typeface="Calibri"/>
                <a:cs typeface="Times New Roman"/>
              </a:rPr>
              <a:t>Chanukah</a:t>
            </a:r>
            <a:r>
              <a:rPr lang="en-US" sz="1500" b="1" dirty="0" smtClean="0">
                <a:solidFill>
                  <a:srgbClr val="000000"/>
                </a:solidFill>
                <a:latin typeface="Verdana"/>
                <a:ea typeface="Calibri"/>
                <a:cs typeface="Arial"/>
              </a:rPr>
              <a:t>:</a:t>
            </a:r>
            <a:r>
              <a:rPr lang="en-US" sz="1500" dirty="0" smtClean="0">
                <a:solidFill>
                  <a:srgbClr val="000000"/>
                </a:solidFill>
                <a:latin typeface="Verdana"/>
                <a:ea typeface="Times New Roman"/>
                <a:cs typeface="Arial"/>
              </a:rPr>
              <a:t>  </a:t>
            </a:r>
            <a:r>
              <a:rPr lang="en-US" sz="1500" dirty="0" smtClean="0">
                <a:solidFill>
                  <a:srgbClr val="000000"/>
                </a:solidFill>
                <a:latin typeface="Comic Sans MS"/>
                <a:ea typeface="Times New Roman"/>
                <a:cs typeface="Arial"/>
              </a:rPr>
              <a:t>the Festival of Lights, is a celebration of the victory of the </a:t>
            </a:r>
            <a:r>
              <a:rPr lang="en-US" sz="1500" dirty="0" err="1" smtClean="0">
                <a:solidFill>
                  <a:srgbClr val="000000"/>
                </a:solidFill>
                <a:latin typeface="Comic Sans MS"/>
                <a:ea typeface="Times New Roman"/>
                <a:cs typeface="Arial"/>
              </a:rPr>
              <a:t>Maccabees</a:t>
            </a:r>
            <a:r>
              <a:rPr lang="en-US" sz="1500" dirty="0" smtClean="0">
                <a:solidFill>
                  <a:srgbClr val="000000"/>
                </a:solidFill>
                <a:latin typeface="Comic Sans MS"/>
                <a:ea typeface="Times New Roman"/>
                <a:cs typeface="Arial"/>
              </a:rPr>
              <a:t> and the rededication of the Jerusalem Temple.   It also commemorates the miracle of the oil that burned for 8 days. </a:t>
            </a:r>
            <a:endParaRPr lang="en-US" sz="1500" dirty="0" smtClean="0">
              <a:ea typeface="Calibri"/>
              <a:cs typeface="Times New Roman"/>
            </a:endParaRPr>
          </a:p>
          <a:p>
            <a:pPr marL="0" marR="0" algn="ctr">
              <a:spcBef>
                <a:spcPts val="0"/>
              </a:spcBef>
              <a:spcAft>
                <a:spcPts val="0"/>
              </a:spcAft>
              <a:buNone/>
            </a:pPr>
            <a:r>
              <a:rPr lang="en-US" sz="1400" b="1" dirty="0" smtClean="0">
                <a:latin typeface="Comic Sans MS"/>
                <a:ea typeface="Calibri"/>
                <a:cs typeface="Times New Roman"/>
              </a:rPr>
              <a:t>Activities include: making &amp; playing with </a:t>
            </a:r>
            <a:r>
              <a:rPr lang="en-US" sz="1400" b="1" dirty="0" err="1" smtClean="0">
                <a:latin typeface="Comic Sans MS"/>
                <a:ea typeface="Calibri"/>
                <a:cs typeface="Times New Roman"/>
              </a:rPr>
              <a:t>dreidels</a:t>
            </a:r>
            <a:r>
              <a:rPr lang="en-US" sz="1400" b="1" dirty="0" smtClean="0">
                <a:latin typeface="Comic Sans MS"/>
                <a:ea typeface="Calibri"/>
                <a:cs typeface="Times New Roman"/>
              </a:rPr>
              <a:t>, making/decorating cookies, playing games, counting chocolate coins, making &amp; eating latkes</a:t>
            </a:r>
          </a:p>
          <a:p>
            <a:pPr marL="0" marR="0" algn="ctr">
              <a:spcBef>
                <a:spcPts val="0"/>
              </a:spcBef>
              <a:spcAft>
                <a:spcPts val="0"/>
              </a:spcAft>
              <a:buNone/>
            </a:pPr>
            <a:endParaRPr lang="en-US" sz="500" b="1" dirty="0" smtClean="0">
              <a:latin typeface="Comic Sans MS"/>
              <a:ea typeface="Calibri"/>
              <a:cs typeface="Times New Roman"/>
            </a:endParaRPr>
          </a:p>
          <a:p>
            <a:pPr marL="0" marR="0">
              <a:spcBef>
                <a:spcPts val="0"/>
              </a:spcBef>
              <a:spcAft>
                <a:spcPts val="0"/>
              </a:spcAft>
              <a:buNone/>
            </a:pPr>
            <a:r>
              <a:rPr lang="en-US" sz="2000" b="1" i="1" dirty="0" smtClean="0">
                <a:latin typeface="Comic Sans MS"/>
                <a:ea typeface="Calibri"/>
                <a:cs typeface="Times New Roman"/>
              </a:rPr>
              <a:t>Advent:</a:t>
            </a:r>
            <a:r>
              <a:rPr lang="en-US" sz="1200" b="1" dirty="0" smtClean="0">
                <a:ea typeface="Calibri"/>
                <a:cs typeface="Times New Roman"/>
              </a:rPr>
              <a:t>  </a:t>
            </a:r>
            <a:r>
              <a:rPr lang="en-US" sz="1500" dirty="0" smtClean="0">
                <a:latin typeface="Comic Sans MS"/>
                <a:ea typeface="Calibri"/>
                <a:cs typeface="Times New Roman"/>
              </a:rPr>
              <a:t>meaning "coming" or "arrival".  The focus of the entire season is the celebration of the birth of Jesus.  </a:t>
            </a:r>
            <a:r>
              <a:rPr lang="en-US" sz="1500" dirty="0" smtClean="0">
                <a:ea typeface="Calibri"/>
                <a:cs typeface="Times New Roman"/>
              </a:rPr>
              <a:t> </a:t>
            </a:r>
            <a:r>
              <a:rPr lang="en-US" sz="1500" dirty="0" smtClean="0">
                <a:latin typeface="Comic Sans MS"/>
                <a:ea typeface="Calibri"/>
                <a:cs typeface="Times New Roman"/>
              </a:rPr>
              <a:t>It begins on the fourth Sunday before Christmas Day, which is the Sunday nearest November 30, and ends on Christmas Eve (Dec 24).</a:t>
            </a:r>
          </a:p>
          <a:p>
            <a:pPr marL="0" marR="0" algn="ctr">
              <a:spcBef>
                <a:spcPts val="0"/>
              </a:spcBef>
              <a:spcAft>
                <a:spcPts val="0"/>
              </a:spcAft>
              <a:buNone/>
            </a:pPr>
            <a:r>
              <a:rPr lang="en-US" sz="1400" b="1" dirty="0" smtClean="0">
                <a:latin typeface="Comic Sans MS"/>
                <a:ea typeface="Calibri"/>
                <a:cs typeface="Times New Roman"/>
              </a:rPr>
              <a:t>Activities include: making advent wreaths</a:t>
            </a:r>
          </a:p>
          <a:p>
            <a:pPr marL="0" marR="0" algn="ctr">
              <a:spcBef>
                <a:spcPts val="0"/>
              </a:spcBef>
              <a:spcAft>
                <a:spcPts val="0"/>
              </a:spcAft>
              <a:buNone/>
            </a:pPr>
            <a:endParaRPr lang="en-US" sz="500" b="1" dirty="0" smtClean="0">
              <a:latin typeface="Comic Sans MS"/>
              <a:ea typeface="Calibri"/>
              <a:cs typeface="Times New Roman"/>
            </a:endParaRPr>
          </a:p>
          <a:p>
            <a:pPr marL="0" marR="0">
              <a:spcBef>
                <a:spcPts val="0"/>
              </a:spcBef>
              <a:spcAft>
                <a:spcPts val="0"/>
              </a:spcAft>
              <a:buNone/>
            </a:pPr>
            <a:r>
              <a:rPr lang="en-US" sz="2000" b="1" i="1" dirty="0" smtClean="0">
                <a:latin typeface="Comic Sans MS"/>
                <a:ea typeface="Calibri"/>
                <a:cs typeface="Times New Roman"/>
              </a:rPr>
              <a:t>Passover:</a:t>
            </a:r>
            <a:r>
              <a:rPr lang="en-US" sz="800" b="1" dirty="0" smtClean="0">
                <a:latin typeface="Verdana"/>
                <a:ea typeface="Calibri"/>
                <a:cs typeface="Arial"/>
              </a:rPr>
              <a:t> </a:t>
            </a:r>
            <a:r>
              <a:rPr lang="en-US" sz="1400" dirty="0" smtClean="0">
                <a:latin typeface="Comic Sans MS"/>
                <a:ea typeface="Calibri"/>
                <a:cs typeface="Arial"/>
              </a:rPr>
              <a:t> </a:t>
            </a:r>
            <a:r>
              <a:rPr lang="en-US" sz="1400" dirty="0" smtClean="0">
                <a:latin typeface="Comic Sans MS"/>
                <a:ea typeface="Times New Roman"/>
                <a:cs typeface="Arial"/>
              </a:rPr>
              <a:t>the 8 day observance commemorating the freedom and exodus of the Israelites (Jewish slaves) from Egypt during the reign of the Pharaoh Ramses II.   A time of family gatherings and lavish meals called Seders, the story of Passover is retold through the reading of the </a:t>
            </a:r>
            <a:r>
              <a:rPr lang="en-US" sz="1400" b="1" i="1" dirty="0" err="1" smtClean="0">
                <a:latin typeface="Comic Sans MS"/>
                <a:ea typeface="Times New Roman"/>
                <a:cs typeface="Arial"/>
              </a:rPr>
              <a:t>Haggadah</a:t>
            </a:r>
            <a:r>
              <a:rPr lang="en-US" sz="1400" dirty="0" smtClean="0">
                <a:latin typeface="Comic Sans MS"/>
                <a:ea typeface="Times New Roman"/>
                <a:cs typeface="Arial"/>
              </a:rPr>
              <a:t>. With its special foods, songs, and customs, the Seder is the focal point of the Passover celebration.</a:t>
            </a:r>
          </a:p>
          <a:p>
            <a:pPr marL="0" marR="0" algn="ctr">
              <a:spcBef>
                <a:spcPts val="0"/>
              </a:spcBef>
              <a:spcAft>
                <a:spcPts val="0"/>
              </a:spcAft>
              <a:buNone/>
            </a:pPr>
            <a:r>
              <a:rPr lang="en-US" sz="1400" b="1" dirty="0" smtClean="0">
                <a:latin typeface="Comic Sans MS"/>
                <a:ea typeface="Calibri"/>
                <a:cs typeface="Times New Roman"/>
              </a:rPr>
              <a:t>Activities include: making a Seder plate/tasting various Passover foods &amp; learning what each food represents</a:t>
            </a:r>
          </a:p>
          <a:p>
            <a:pPr marL="0" marR="0" algn="ctr">
              <a:spcBef>
                <a:spcPts val="0"/>
              </a:spcBef>
              <a:spcAft>
                <a:spcPts val="0"/>
              </a:spcAft>
              <a:buNone/>
            </a:pPr>
            <a:endParaRPr lang="en-US" sz="500" b="1" dirty="0" smtClean="0">
              <a:ea typeface="Calibri"/>
              <a:cs typeface="Times New Roman"/>
            </a:endParaRPr>
          </a:p>
          <a:p>
            <a:pPr marL="0" marR="0">
              <a:spcBef>
                <a:spcPts val="0"/>
              </a:spcBef>
              <a:spcAft>
                <a:spcPts val="0"/>
              </a:spcAft>
              <a:buNone/>
            </a:pPr>
            <a:r>
              <a:rPr lang="en-US" sz="2000" b="1" i="1" dirty="0" smtClean="0">
                <a:latin typeface="Comic Sans MS"/>
                <a:ea typeface="Calibri"/>
                <a:cs typeface="Times New Roman"/>
              </a:rPr>
              <a:t>Easter</a:t>
            </a:r>
            <a:r>
              <a:rPr lang="en-US" sz="1500" i="1" dirty="0" smtClean="0">
                <a:latin typeface="Comic Sans MS"/>
                <a:ea typeface="Calibri"/>
                <a:cs typeface="Times New Roman"/>
              </a:rPr>
              <a:t>:</a:t>
            </a:r>
            <a:r>
              <a:rPr lang="en-US" sz="1500" dirty="0" smtClean="0">
                <a:latin typeface="Verdana"/>
                <a:ea typeface="Calibri"/>
                <a:cs typeface="Arial"/>
              </a:rPr>
              <a:t> </a:t>
            </a:r>
            <a:r>
              <a:rPr lang="en-US" sz="1500" dirty="0" smtClean="0">
                <a:latin typeface="Comic Sans MS"/>
                <a:ea typeface="Times New Roman"/>
                <a:cs typeface="Arial"/>
              </a:rPr>
              <a:t>the springtime holiday marking the resurrection of Jesus and the renewal of the Christian faith.  </a:t>
            </a:r>
            <a:endParaRPr lang="en-US" sz="1200" dirty="0" smtClean="0">
              <a:ea typeface="Calibri"/>
              <a:cs typeface="Times New Roman"/>
            </a:endParaRPr>
          </a:p>
          <a:p>
            <a:pPr marL="0" algn="ctr">
              <a:spcBef>
                <a:spcPts val="0"/>
              </a:spcBef>
              <a:buNone/>
            </a:pPr>
            <a:r>
              <a:rPr lang="en-US" sz="1400" b="1" dirty="0" smtClean="0">
                <a:latin typeface="Comic Sans MS"/>
                <a:ea typeface="Calibri"/>
                <a:cs typeface="Times New Roman"/>
              </a:rPr>
              <a:t>Activities include: various spring time crafts/activities, celebrating 'new life'</a:t>
            </a:r>
            <a:endParaRPr lang="en-US" sz="1400" b="1" dirty="0" smtClean="0">
              <a:ea typeface="Calibri"/>
              <a:cs typeface="Times New Roman"/>
            </a:endParaRPr>
          </a:p>
          <a:p>
            <a:pPr marL="0" marR="0">
              <a:spcBef>
                <a:spcPts val="0"/>
              </a:spcBef>
              <a:spcAft>
                <a:spcPts val="0"/>
              </a:spcAft>
              <a:buNone/>
            </a:pPr>
            <a:endParaRPr lang="en-US" sz="1500" dirty="0" smtClean="0">
              <a:ea typeface="Calibri"/>
              <a:cs typeface="Times New Roman"/>
            </a:endParaRPr>
          </a:p>
          <a:p>
            <a:pPr marL="0" marR="0" algn="ctr">
              <a:spcBef>
                <a:spcPts val="0"/>
              </a:spcBef>
              <a:spcAft>
                <a:spcPts val="0"/>
              </a:spcAft>
              <a:buNone/>
            </a:pPr>
            <a:endParaRPr lang="en-US" sz="1400" dirty="0" smtClean="0">
              <a:ea typeface="Calibri"/>
              <a:cs typeface="Times New Roman"/>
            </a:endParaRPr>
          </a:p>
          <a:p>
            <a:pPr>
              <a:buNone/>
            </a:pPr>
            <a:endParaRPr lang="en-US" sz="2500" u="sng" dirty="0" smtClean="0">
              <a:latin typeface="Papyrus"/>
              <a:cs typeface="Times New Roman"/>
            </a:endParaRPr>
          </a:p>
          <a:p>
            <a:pPr>
              <a:buNone/>
            </a:pPr>
            <a:endParaRPr lang="en-US" sz="2500" u="sng" dirty="0" smtClean="0">
              <a:latin typeface="Papyrus"/>
              <a:cs typeface="Times New Roman"/>
            </a:endParaRPr>
          </a:p>
          <a:p>
            <a:pPr>
              <a:buNone/>
            </a:pPr>
            <a:endParaRPr lang="en-US" sz="2500" u="sng" dirty="0" smtClean="0">
              <a:latin typeface="Papyrus"/>
              <a:cs typeface="Times New Roman"/>
            </a:endParaRPr>
          </a:p>
          <a:p>
            <a:pPr>
              <a:buNone/>
            </a:pPr>
            <a:endParaRPr lang="en-US" sz="2500"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172200" cy="1204384"/>
          </a:xfrm>
        </p:spPr>
        <p:txBody>
          <a:bodyPr>
            <a:normAutofit/>
          </a:bodyPr>
          <a:lstStyle/>
          <a:p>
            <a:r>
              <a:rPr lang="en-US" sz="2500" b="1" u="sng" dirty="0" smtClean="0">
                <a:latin typeface="Papyrus" pitchFamily="66" charset="0"/>
              </a:rPr>
              <a:t>Guidelines for Special Program Leaders</a:t>
            </a:r>
            <a:r>
              <a:rPr lang="en-US" sz="2000" b="1" u="sng" dirty="0" smtClean="0">
                <a:latin typeface="Papyrus" pitchFamily="66" charset="0"/>
              </a:rPr>
              <a:t/>
            </a:r>
            <a:br>
              <a:rPr lang="en-US" sz="2000" b="1" u="sng" dirty="0" smtClean="0">
                <a:latin typeface="Papyrus" pitchFamily="66" charset="0"/>
              </a:rPr>
            </a:br>
            <a:r>
              <a:rPr lang="en-US" sz="2000" b="1" dirty="0" smtClean="0">
                <a:latin typeface="Papyrus" pitchFamily="66" charset="0"/>
              </a:rPr>
              <a:t>(Holiday Lessons, Group Lessons, Workshops)</a:t>
            </a:r>
            <a:endParaRPr lang="en-US" sz="2000" dirty="0"/>
          </a:p>
        </p:txBody>
      </p:sp>
      <p:sp>
        <p:nvSpPr>
          <p:cNvPr id="3" name="Content Placeholder 2"/>
          <p:cNvSpPr>
            <a:spLocks noGrp="1"/>
          </p:cNvSpPr>
          <p:nvPr>
            <p:ph idx="1"/>
          </p:nvPr>
        </p:nvSpPr>
        <p:spPr>
          <a:xfrm>
            <a:off x="342900" y="1447800"/>
            <a:ext cx="6172200" cy="7467599"/>
          </a:xfrm>
        </p:spPr>
        <p:txBody>
          <a:bodyPr/>
          <a:lstStyle/>
          <a:p>
            <a:pPr marL="0" marR="0" algn="ctr">
              <a:spcBef>
                <a:spcPts val="0"/>
              </a:spcBef>
              <a:spcAft>
                <a:spcPts val="0"/>
              </a:spcAft>
              <a:buNone/>
            </a:pPr>
            <a:r>
              <a:rPr lang="en-US" sz="1800" b="1" u="sng" dirty="0" smtClean="0">
                <a:latin typeface="Papyrus"/>
                <a:ea typeface="Calibri"/>
                <a:cs typeface="Times New Roman"/>
              </a:rPr>
              <a:t>Workshops &amp; Group Lessons</a:t>
            </a:r>
          </a:p>
          <a:p>
            <a:pPr marL="0" marR="0" algn="ctr">
              <a:spcBef>
                <a:spcPts val="0"/>
              </a:spcBef>
              <a:spcAft>
                <a:spcPts val="0"/>
              </a:spcAft>
              <a:buNone/>
            </a:pPr>
            <a:r>
              <a:rPr lang="en-US" sz="500" b="1" u="sng" dirty="0" smtClean="0">
                <a:latin typeface="Papyrus"/>
                <a:ea typeface="Calibri"/>
                <a:cs typeface="Times New Roman"/>
              </a:rPr>
              <a:t> </a:t>
            </a:r>
            <a:endParaRPr lang="en-US" sz="500" dirty="0" smtClean="0">
              <a:ea typeface="Calibri"/>
              <a:cs typeface="Times New Roman"/>
            </a:endParaRPr>
          </a:p>
          <a:p>
            <a:pPr marL="0" marR="0">
              <a:spcBef>
                <a:spcPts val="0"/>
              </a:spcBef>
              <a:spcAft>
                <a:spcPts val="0"/>
              </a:spcAft>
              <a:buNone/>
            </a:pPr>
            <a:r>
              <a:rPr lang="en-US" sz="1300" b="1" dirty="0" smtClean="0">
                <a:latin typeface="Papyrus"/>
                <a:ea typeface="Calibri"/>
                <a:cs typeface="Times New Roman"/>
              </a:rPr>
              <a:t>Thank you for agreeing to help with the special programs in RE at </a:t>
            </a:r>
            <a:r>
              <a:rPr lang="en-US" sz="1300" b="1" dirty="0" err="1" smtClean="0">
                <a:latin typeface="Papyrus"/>
                <a:ea typeface="Calibri"/>
                <a:cs typeface="Times New Roman"/>
              </a:rPr>
              <a:t>FPCU</a:t>
            </a:r>
            <a:r>
              <a:rPr lang="en-US" sz="1300" b="1" dirty="0" smtClean="0">
                <a:latin typeface="Papyrus"/>
                <a:ea typeface="Calibri"/>
                <a:cs typeface="Times New Roman"/>
              </a:rPr>
              <a:t>!  These opportunities to learn about religious traditions (ours and those of others) as well as opportunities to learn about things like music, nature, ways of life and outreach, are the days that make church school at </a:t>
            </a:r>
            <a:r>
              <a:rPr lang="en-US" sz="1300" b="1" dirty="0" err="1" smtClean="0">
                <a:latin typeface="Papyrus"/>
                <a:ea typeface="Calibri"/>
                <a:cs typeface="Times New Roman"/>
              </a:rPr>
              <a:t>FPCU</a:t>
            </a:r>
            <a:r>
              <a:rPr lang="en-US" sz="1300" b="1" dirty="0" smtClean="0">
                <a:latin typeface="Papyrus"/>
                <a:ea typeface="Calibri"/>
                <a:cs typeface="Times New Roman"/>
              </a:rPr>
              <a:t> unique.</a:t>
            </a:r>
            <a:endParaRPr lang="en-US" sz="1300" b="1" dirty="0" smtClean="0">
              <a:ea typeface="Calibri"/>
              <a:cs typeface="Times New Roman"/>
            </a:endParaRPr>
          </a:p>
          <a:p>
            <a:pPr marL="0" marR="0">
              <a:spcBef>
                <a:spcPts val="0"/>
              </a:spcBef>
              <a:spcAft>
                <a:spcPts val="0"/>
              </a:spcAft>
              <a:buNone/>
            </a:pPr>
            <a:r>
              <a:rPr lang="en-US" sz="1300" b="1" dirty="0" smtClean="0">
                <a:latin typeface="Papyrus"/>
                <a:ea typeface="Calibri"/>
                <a:cs typeface="Times New Roman"/>
              </a:rPr>
              <a:t>The guidelines below detail the steps you need to complete as a leader of a special program, as well as some of the resources available to you.  Your participation and feedback are greatly appreciated.</a:t>
            </a:r>
            <a:endParaRPr lang="en-US" sz="500" dirty="0" smtClean="0">
              <a:latin typeface="Papyrus"/>
              <a:ea typeface="Calibri"/>
              <a:cs typeface="Times New Roman"/>
            </a:endParaRPr>
          </a:p>
          <a:p>
            <a:pPr marL="0" marR="0" algn="ctr">
              <a:spcBef>
                <a:spcPts val="0"/>
              </a:spcBef>
              <a:spcAft>
                <a:spcPts val="0"/>
              </a:spcAft>
              <a:buNone/>
            </a:pPr>
            <a:r>
              <a:rPr lang="en-US" sz="1600" b="1" u="sng" dirty="0" smtClean="0">
                <a:latin typeface="Papyrus"/>
                <a:ea typeface="Calibri"/>
                <a:cs typeface="Times New Roman"/>
              </a:rPr>
              <a:t>Responsibilities</a:t>
            </a:r>
          </a:p>
          <a:p>
            <a:pPr lvl="0">
              <a:spcBef>
                <a:spcPts val="0"/>
              </a:spcBef>
              <a:buFont typeface="Wingdings"/>
              <a:buChar char=""/>
            </a:pPr>
            <a:r>
              <a:rPr lang="en-US" sz="1200" b="1" dirty="0" smtClean="0">
                <a:latin typeface="Comic Sans MS"/>
                <a:ea typeface="Calibri"/>
                <a:cs typeface="Times New Roman"/>
              </a:rPr>
              <a:t>When</a:t>
            </a:r>
            <a:r>
              <a:rPr lang="en-US" sz="1200" dirty="0" smtClean="0">
                <a:latin typeface="Comic Sans MS"/>
                <a:ea typeface="Calibri"/>
                <a:cs typeface="Times New Roman"/>
              </a:rPr>
              <a:t>: Confirm the date(s) of your program with your own calendar and the </a:t>
            </a:r>
            <a:r>
              <a:rPr lang="en-US" sz="1200" dirty="0" err="1" smtClean="0">
                <a:latin typeface="Comic Sans MS"/>
                <a:ea typeface="Calibri"/>
                <a:cs typeface="Times New Roman"/>
              </a:rPr>
              <a:t>DRE</a:t>
            </a:r>
            <a:r>
              <a:rPr lang="en-US" sz="1200" dirty="0" smtClean="0">
                <a:latin typeface="Comic Sans MS"/>
                <a:ea typeface="Calibri"/>
                <a:cs typeface="Times New Roman"/>
              </a:rPr>
              <a:t> (and the church office-if your program doesn't fall on a Sunday!)  </a:t>
            </a:r>
            <a:r>
              <a:rPr lang="en-US" sz="1200" i="1" dirty="0" smtClean="0">
                <a:latin typeface="Comic Sans MS"/>
                <a:ea typeface="Calibri"/>
                <a:cs typeface="Times New Roman"/>
              </a:rPr>
              <a:t>Please complete this </a:t>
            </a:r>
            <a:r>
              <a:rPr lang="en-US" sz="1200" b="1" i="1" dirty="0" smtClean="0">
                <a:latin typeface="Comic Sans MS"/>
                <a:ea typeface="Calibri"/>
                <a:cs typeface="Times New Roman"/>
              </a:rPr>
              <a:t>3 months before </a:t>
            </a:r>
            <a:r>
              <a:rPr lang="en-US" sz="1200" i="1" dirty="0" smtClean="0">
                <a:latin typeface="Comic Sans MS"/>
                <a:ea typeface="Calibri"/>
                <a:cs typeface="Times New Roman"/>
              </a:rPr>
              <a:t>the event, or as soon as possible.</a:t>
            </a:r>
          </a:p>
          <a:p>
            <a:pPr lvl="0">
              <a:spcBef>
                <a:spcPts val="0"/>
              </a:spcBef>
              <a:buFont typeface="Wingdings"/>
              <a:buChar char=""/>
            </a:pPr>
            <a:r>
              <a:rPr lang="en-US" sz="1200" b="1" dirty="0" smtClean="0">
                <a:latin typeface="Comic Sans MS"/>
                <a:ea typeface="Calibri"/>
                <a:cs typeface="Times New Roman"/>
              </a:rPr>
              <a:t>What:</a:t>
            </a:r>
            <a:r>
              <a:rPr lang="en-US" sz="1200" dirty="0" smtClean="0">
                <a:latin typeface="Comic Sans MS"/>
                <a:ea typeface="Calibri"/>
                <a:cs typeface="Times New Roman"/>
              </a:rPr>
              <a:t> Determine the topic/theme of your program.  </a:t>
            </a:r>
            <a:r>
              <a:rPr lang="en-US" sz="1200" i="1" dirty="0" smtClean="0">
                <a:latin typeface="Comic Sans MS"/>
                <a:ea typeface="Calibri"/>
                <a:cs typeface="Times New Roman"/>
              </a:rPr>
              <a:t>Please complete this </a:t>
            </a:r>
            <a:r>
              <a:rPr lang="en-US" sz="1200" b="1" i="1" dirty="0" smtClean="0">
                <a:latin typeface="Comic Sans MS"/>
                <a:ea typeface="Calibri"/>
                <a:cs typeface="Times New Roman"/>
              </a:rPr>
              <a:t>2 months before</a:t>
            </a:r>
            <a:r>
              <a:rPr lang="en-US" sz="1200" dirty="0" smtClean="0">
                <a:latin typeface="Comic Sans MS"/>
                <a:ea typeface="Calibri"/>
                <a:cs typeface="Times New Roman"/>
              </a:rPr>
              <a:t> the </a:t>
            </a:r>
            <a:r>
              <a:rPr lang="en-US" sz="1200" i="1" dirty="0" smtClean="0">
                <a:latin typeface="Comic Sans MS"/>
                <a:ea typeface="Calibri"/>
                <a:cs typeface="Times New Roman"/>
              </a:rPr>
              <a:t>event and </a:t>
            </a:r>
            <a:r>
              <a:rPr lang="en-US" sz="1200" b="1" i="1" dirty="0" smtClean="0">
                <a:latin typeface="Comic Sans MS"/>
                <a:ea typeface="Calibri"/>
                <a:cs typeface="Times New Roman"/>
              </a:rPr>
              <a:t>be prepared to present your lesson &amp; plan at an RE meeting</a:t>
            </a:r>
            <a:r>
              <a:rPr lang="en-US" sz="1200" i="1" dirty="0" smtClean="0">
                <a:latin typeface="Comic Sans MS"/>
                <a:ea typeface="Calibri"/>
                <a:cs typeface="Times New Roman"/>
              </a:rPr>
              <a:t>. </a:t>
            </a:r>
            <a:r>
              <a:rPr lang="en-US" sz="1200" dirty="0" smtClean="0">
                <a:latin typeface="Comic Sans MS"/>
                <a:ea typeface="Calibri"/>
                <a:cs typeface="Times New Roman"/>
              </a:rPr>
              <a:t> Feel free to speak to the </a:t>
            </a:r>
            <a:r>
              <a:rPr lang="en-US" sz="1200" dirty="0" err="1" smtClean="0">
                <a:latin typeface="Comic Sans MS"/>
                <a:ea typeface="Calibri"/>
                <a:cs typeface="Times New Roman"/>
              </a:rPr>
              <a:t>DRE</a:t>
            </a:r>
            <a:r>
              <a:rPr lang="en-US" sz="1200" dirty="0" smtClean="0">
                <a:latin typeface="Comic Sans MS"/>
                <a:ea typeface="Calibri"/>
                <a:cs typeface="Times New Roman"/>
              </a:rPr>
              <a:t>, RE Committee, or the Pastor about the overall curriculum, perspective of </a:t>
            </a:r>
            <a:r>
              <a:rPr lang="en-US" sz="1200" dirty="0" err="1" smtClean="0">
                <a:latin typeface="Comic Sans MS"/>
                <a:ea typeface="Calibri"/>
                <a:cs typeface="Times New Roman"/>
              </a:rPr>
              <a:t>FPCU</a:t>
            </a:r>
            <a:r>
              <a:rPr lang="en-US" sz="1200" dirty="0" smtClean="0">
                <a:latin typeface="Comic Sans MS"/>
                <a:ea typeface="Calibri"/>
                <a:cs typeface="Times New Roman"/>
              </a:rPr>
              <a:t>, etc. as you decide what you will address in the lesson(s).  The </a:t>
            </a:r>
            <a:r>
              <a:rPr lang="en-US" sz="1200" dirty="0" err="1" smtClean="0">
                <a:latin typeface="Comic Sans MS"/>
                <a:ea typeface="Calibri"/>
                <a:cs typeface="Times New Roman"/>
              </a:rPr>
              <a:t>DRE</a:t>
            </a:r>
            <a:r>
              <a:rPr lang="en-US" sz="1200" dirty="0" smtClean="0">
                <a:latin typeface="Comic Sans MS"/>
                <a:ea typeface="Calibri"/>
                <a:cs typeface="Times New Roman"/>
              </a:rPr>
              <a:t> will provide you any materials they have regarding your topic/lesson. </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Also, take the following into account:</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Generally, these are multi-age activities (5-12years)</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"Class time" is approximately 45 minutes</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Communicating 1 or 2 basic ideas is more successful than a broad 	overview.  THIS CANNOT BE OVEREMPHASIZED!!  Time is short, 	attendance is erratic, kids vary greatly.  </a:t>
            </a:r>
            <a:r>
              <a:rPr lang="en-US" sz="1200" i="1" dirty="0" smtClean="0">
                <a:latin typeface="Comic Sans MS"/>
                <a:ea typeface="Calibri"/>
                <a:cs typeface="Times New Roman"/>
              </a:rPr>
              <a:t>WHAT IS MOST 	IMPORTANT FOR YOU TO SHARE WITH THEM? </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*Interactive/hands-on activities are usually more interesting and 	instructive for kids.  If there is a snack that ties in to the program, 	that's usually very successful too!</a:t>
            </a:r>
            <a:endParaRPr lang="en-US" sz="1200" dirty="0" smtClean="0">
              <a:ea typeface="Calibri"/>
              <a:cs typeface="Times New Roman"/>
            </a:endParaRPr>
          </a:p>
          <a:p>
            <a:pPr lvl="0">
              <a:spcBef>
                <a:spcPts val="0"/>
              </a:spcBef>
              <a:buFont typeface="Wingdings"/>
              <a:buChar char=""/>
            </a:pPr>
            <a:r>
              <a:rPr lang="en-US" sz="1200" b="1" dirty="0" smtClean="0">
                <a:latin typeface="Comic Sans MS"/>
                <a:ea typeface="Calibri"/>
                <a:cs typeface="Times New Roman"/>
              </a:rPr>
              <a:t>Who</a:t>
            </a:r>
            <a:r>
              <a:rPr lang="en-US" sz="1200" dirty="0" smtClean="0">
                <a:latin typeface="Comic Sans MS"/>
                <a:ea typeface="Calibri"/>
                <a:cs typeface="Times New Roman"/>
              </a:rPr>
              <a:t>:   Usually K-5th participate in the group lessons &amp; workshops, determine what age/grades your program is suited for...will it accommodate all, some or more (i.e.: middle school)?  Determine how much help you will need- how many parent volunteers?  (The </a:t>
            </a:r>
            <a:r>
              <a:rPr lang="en-US" sz="1200" dirty="0" err="1" smtClean="0">
                <a:latin typeface="Comic Sans MS"/>
                <a:ea typeface="Calibri"/>
                <a:cs typeface="Times New Roman"/>
              </a:rPr>
              <a:t>DRE</a:t>
            </a:r>
            <a:r>
              <a:rPr lang="en-US" sz="1200" dirty="0" smtClean="0">
                <a:latin typeface="Comic Sans MS"/>
                <a:ea typeface="Calibri"/>
                <a:cs typeface="Times New Roman"/>
              </a:rPr>
              <a:t> will usually recruit volunteers-unless you have pre-determined helpers!)</a:t>
            </a:r>
            <a:r>
              <a:rPr lang="en-US" sz="1200" dirty="0" smtClean="0">
                <a:ea typeface="Calibri"/>
                <a:cs typeface="Times New Roman"/>
              </a:rPr>
              <a:t>  </a:t>
            </a:r>
            <a:r>
              <a:rPr lang="en-US" sz="1200" dirty="0" smtClean="0">
                <a:latin typeface="Comic Sans MS"/>
                <a:ea typeface="Calibri"/>
                <a:cs typeface="Times New Roman"/>
              </a:rPr>
              <a:t>Determine what/how much help you will need from the </a:t>
            </a:r>
            <a:r>
              <a:rPr lang="en-US" sz="1200" dirty="0" err="1" smtClean="0">
                <a:latin typeface="Comic Sans MS"/>
                <a:ea typeface="Calibri"/>
                <a:cs typeface="Times New Roman"/>
              </a:rPr>
              <a:t>DRE</a:t>
            </a:r>
            <a:r>
              <a:rPr lang="en-US" sz="1200" dirty="0" smtClean="0">
                <a:latin typeface="Comic Sans MS"/>
                <a:ea typeface="Calibri"/>
                <a:cs typeface="Times New Roman"/>
              </a:rPr>
              <a:t>, if any.</a:t>
            </a:r>
            <a:r>
              <a:rPr lang="en-US" sz="1200" dirty="0" smtClean="0">
                <a:ea typeface="Calibri"/>
                <a:cs typeface="Times New Roman"/>
              </a:rPr>
              <a:t>  </a:t>
            </a:r>
            <a:r>
              <a:rPr lang="en-US" sz="1200" i="1" dirty="0" smtClean="0">
                <a:latin typeface="Comic Sans MS"/>
                <a:ea typeface="Calibri"/>
                <a:cs typeface="Times New Roman"/>
              </a:rPr>
              <a:t>Please complete this </a:t>
            </a:r>
            <a:r>
              <a:rPr lang="en-US" sz="1200" b="1" i="1" dirty="0" smtClean="0">
                <a:latin typeface="Comic Sans MS"/>
                <a:ea typeface="Calibri"/>
                <a:cs typeface="Times New Roman"/>
              </a:rPr>
              <a:t>2 months before </a:t>
            </a:r>
            <a:r>
              <a:rPr lang="en-US" sz="1200" i="1" dirty="0" smtClean="0">
                <a:latin typeface="Comic Sans MS"/>
                <a:ea typeface="Calibri"/>
                <a:cs typeface="Times New Roman"/>
              </a:rPr>
              <a:t>the event, or as soon as possible.</a:t>
            </a:r>
          </a:p>
          <a:p>
            <a:pPr lvl="0">
              <a:spcBef>
                <a:spcPts val="0"/>
              </a:spcBef>
              <a:buFont typeface="Wingdings"/>
              <a:buChar char=""/>
            </a:pPr>
            <a:r>
              <a:rPr lang="en-US" sz="1200" b="1" dirty="0" smtClean="0">
                <a:latin typeface="Comic Sans MS"/>
                <a:ea typeface="Calibri"/>
                <a:cs typeface="Times New Roman"/>
              </a:rPr>
              <a:t>How Much: </a:t>
            </a:r>
            <a:r>
              <a:rPr lang="en-US" sz="1200" dirty="0" smtClean="0">
                <a:latin typeface="Comic Sans MS"/>
                <a:ea typeface="Calibri"/>
                <a:cs typeface="Times New Roman"/>
              </a:rPr>
              <a:t>Confirm the budget for your program with the </a:t>
            </a:r>
            <a:r>
              <a:rPr lang="en-US" sz="1200" dirty="0" err="1" smtClean="0">
                <a:latin typeface="Comic Sans MS"/>
                <a:ea typeface="Calibri"/>
                <a:cs typeface="Times New Roman"/>
              </a:rPr>
              <a:t>DRE</a:t>
            </a:r>
            <a:r>
              <a:rPr lang="en-US" sz="1200" dirty="0" smtClean="0">
                <a:latin typeface="Comic Sans MS"/>
                <a:ea typeface="Calibri"/>
                <a:cs typeface="Times New Roman"/>
              </a:rPr>
              <a:t>.  Determine ahead of time what materials /special supplies you will need, and if they need to be ordered/purchased.</a:t>
            </a:r>
            <a:endParaRPr lang="en-US" sz="1200" dirty="0" smtClean="0">
              <a:ea typeface="Calibri"/>
              <a:cs typeface="Times New Roman"/>
            </a:endParaRPr>
          </a:p>
          <a:p>
            <a:pPr lvl="0">
              <a:spcBef>
                <a:spcPts val="0"/>
              </a:spcBef>
              <a:buFont typeface="Wingdings"/>
              <a:buChar char=""/>
            </a:pPr>
            <a:endParaRPr lang="en-US" sz="1200" dirty="0" smtClean="0">
              <a:ea typeface="Calibri"/>
              <a:cs typeface="Times New Roman"/>
            </a:endParaRPr>
          </a:p>
          <a:p>
            <a:pPr lvl="0">
              <a:spcBef>
                <a:spcPts val="0"/>
              </a:spcBef>
              <a:buFont typeface="Wingdings"/>
              <a:buChar char=""/>
            </a:pPr>
            <a:endParaRPr lang="en-US" sz="1200" dirty="0" smtClean="0">
              <a:ea typeface="Calibri"/>
              <a:cs typeface="Times New Roman"/>
            </a:endParaRPr>
          </a:p>
          <a:p>
            <a:pPr marL="0" marR="0" algn="ctr">
              <a:spcBef>
                <a:spcPts val="0"/>
              </a:spcBef>
              <a:spcAft>
                <a:spcPts val="0"/>
              </a:spcAft>
              <a:buNone/>
            </a:pPr>
            <a:endParaRPr lang="en-US" sz="1200" dirty="0" smtClean="0">
              <a:ea typeface="Calibri"/>
              <a:cs typeface="Times New Roman"/>
            </a:endParaRPr>
          </a:p>
          <a:p>
            <a:pPr marL="0" marR="0">
              <a:spcBef>
                <a:spcPts val="0"/>
              </a:spcBef>
              <a:spcAft>
                <a:spcPts val="0"/>
              </a:spcAft>
              <a:buNone/>
            </a:pPr>
            <a:endParaRPr lang="en-US" sz="1200" dirty="0" smtClean="0">
              <a:ea typeface="Calibri"/>
              <a:cs typeface="Times New Roman"/>
            </a:endParaRP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295400"/>
            <a:ext cx="6172200" cy="7620000"/>
          </a:xfrm>
        </p:spPr>
        <p:txBody>
          <a:bodyPr>
            <a:normAutofit lnSpcReduction="10000"/>
          </a:bodyPr>
          <a:lstStyle/>
          <a:p>
            <a:pPr lvl="0">
              <a:spcBef>
                <a:spcPts val="0"/>
              </a:spcBef>
              <a:buFont typeface="Wingdings"/>
              <a:buChar char=""/>
            </a:pPr>
            <a:r>
              <a:rPr lang="en-US" sz="1200" b="1" dirty="0" smtClean="0">
                <a:latin typeface="Comic Sans MS"/>
                <a:ea typeface="Calibri"/>
                <a:cs typeface="Times New Roman"/>
              </a:rPr>
              <a:t>Communication:</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      You are responsible for communicating your plans for the program with:</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RE Committee, </a:t>
            </a:r>
            <a:r>
              <a:rPr lang="en-US" sz="1200" dirty="0" err="1" smtClean="0">
                <a:latin typeface="Comic Sans MS"/>
                <a:ea typeface="Calibri"/>
                <a:cs typeface="Times New Roman"/>
              </a:rPr>
              <a:t>DRE</a:t>
            </a:r>
            <a:r>
              <a:rPr lang="en-US" sz="1200" dirty="0" smtClean="0">
                <a:latin typeface="Comic Sans MS"/>
                <a:ea typeface="Calibri"/>
                <a:cs typeface="Times New Roman"/>
              </a:rPr>
              <a:t>, Pastor, Church Office</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Church School parents &amp; kids</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Congregation as a whole, community and press as appropriate</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      Communication resources include: </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Sunday bulletin, Sunday morning announcements, Parish Post</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Notices sent home, phone calls, e-mail</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Attending 1 or more RE Committee meeting</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      Items to communicate include:</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	</a:t>
            </a:r>
            <a:r>
              <a:rPr lang="en-US" sz="1200" dirty="0" smtClean="0">
                <a:latin typeface="Comic Sans MS"/>
                <a:ea typeface="Calibri"/>
                <a:cs typeface="Times New Roman"/>
              </a:rPr>
              <a:t>- Inform the entire congregation of what is happening, and when (at 	least 1 article in Parish Post before event &amp; one in bulletin the day of)</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Remind kids of special things they are supposed to prepare or bring</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Remind chaperones to be present and detail their responsibilities</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Provide "tie-ins" for the rest of the congregation through bulletin 	inserts</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 Get everyone excited about the program</a:t>
            </a:r>
            <a:endParaRPr lang="en-US" sz="1200" dirty="0" smtClean="0">
              <a:ea typeface="Calibri"/>
              <a:cs typeface="Times New Roman"/>
            </a:endParaRPr>
          </a:p>
          <a:p>
            <a:pPr marL="0" marR="0" algn="ctr">
              <a:spcBef>
                <a:spcPts val="0"/>
              </a:spcBef>
              <a:spcAft>
                <a:spcPts val="0"/>
              </a:spcAft>
              <a:buNone/>
            </a:pPr>
            <a:r>
              <a:rPr lang="en-US" sz="500" b="1" dirty="0" smtClean="0">
                <a:latin typeface="Papyrus"/>
                <a:ea typeface="Calibri"/>
                <a:cs typeface="Times New Roman"/>
              </a:rPr>
              <a:t> </a:t>
            </a:r>
            <a:endParaRPr lang="en-US" sz="500" dirty="0" smtClean="0">
              <a:ea typeface="Calibri"/>
              <a:cs typeface="Times New Roman"/>
            </a:endParaRPr>
          </a:p>
          <a:p>
            <a:pPr lvl="0">
              <a:spcBef>
                <a:spcPts val="0"/>
              </a:spcBef>
              <a:buFont typeface="Wingdings"/>
              <a:buChar char=""/>
            </a:pPr>
            <a:r>
              <a:rPr lang="en-US" sz="1200" b="1" dirty="0" smtClean="0">
                <a:latin typeface="Comic Sans MS"/>
                <a:ea typeface="Calibri"/>
                <a:cs typeface="Times New Roman"/>
              </a:rPr>
              <a:t>Space: </a:t>
            </a:r>
            <a:r>
              <a:rPr lang="en-US" sz="1200" dirty="0" smtClean="0">
                <a:latin typeface="Comic Sans MS"/>
                <a:ea typeface="Calibri"/>
                <a:cs typeface="Times New Roman"/>
              </a:rPr>
              <a:t>Usually the open area downstairs ("Rec. Room") is used for group lessons &amp; workshops.  Depending on group size and number of activities, the classrooms can also be used, or more tables can be brought out into the open area.  Take into account the space needed for each activity and the estimated attendance, and </a:t>
            </a:r>
            <a:r>
              <a:rPr lang="en-US" sz="1200" b="1" dirty="0" smtClean="0">
                <a:latin typeface="Comic Sans MS"/>
                <a:ea typeface="Calibri"/>
                <a:cs typeface="Times New Roman"/>
              </a:rPr>
              <a:t>decide before the event how you're going to set up/what you're going to use</a:t>
            </a:r>
            <a:r>
              <a:rPr lang="en-US" sz="1200" dirty="0" smtClean="0">
                <a:latin typeface="Comic Sans MS"/>
                <a:ea typeface="Calibri"/>
                <a:cs typeface="Times New Roman"/>
              </a:rPr>
              <a:t> (tables &amp; chairs).  Make sure you clean and put things back, where you found them.</a:t>
            </a:r>
            <a:endParaRPr lang="en-US" sz="500" dirty="0" smtClean="0">
              <a:ea typeface="Calibri"/>
              <a:cs typeface="Times New Roman"/>
            </a:endParaRPr>
          </a:p>
          <a:p>
            <a:pPr marL="457200" marR="0">
              <a:spcBef>
                <a:spcPts val="0"/>
              </a:spcBef>
              <a:spcAft>
                <a:spcPts val="0"/>
              </a:spcAft>
              <a:buNone/>
            </a:pPr>
            <a:r>
              <a:rPr lang="en-US" sz="500" dirty="0" smtClean="0">
                <a:latin typeface="Comic Sans MS"/>
                <a:ea typeface="Calibri"/>
                <a:cs typeface="Times New Roman"/>
              </a:rPr>
              <a:t> </a:t>
            </a:r>
            <a:endParaRPr lang="en-US" sz="500" dirty="0" smtClean="0">
              <a:ea typeface="Calibri"/>
              <a:cs typeface="Times New Roman"/>
            </a:endParaRPr>
          </a:p>
          <a:p>
            <a:pPr lvl="0">
              <a:spcBef>
                <a:spcPts val="0"/>
              </a:spcBef>
              <a:buFont typeface="Wingdings"/>
              <a:buChar char=""/>
            </a:pPr>
            <a:r>
              <a:rPr lang="en-US" sz="1200" b="1" dirty="0" smtClean="0">
                <a:latin typeface="Comic Sans MS"/>
                <a:ea typeface="Calibri"/>
                <a:cs typeface="Times New Roman"/>
              </a:rPr>
              <a:t>The Children: </a:t>
            </a:r>
            <a:r>
              <a:rPr lang="en-US" sz="1200" dirty="0" smtClean="0">
                <a:latin typeface="Comic Sans MS"/>
                <a:ea typeface="Calibri"/>
                <a:cs typeface="Times New Roman"/>
              </a:rPr>
              <a:t>The safety of the children is, of course, our highest priority.  Please reflect on how the children will get to the program as smoothly as possible, how to help all ages feel included, how to keep track of all the children participating, and how to dismiss them to parents in a relatively orderly manner.  The </a:t>
            </a:r>
            <a:r>
              <a:rPr lang="en-US" sz="1200" dirty="0" err="1" smtClean="0">
                <a:latin typeface="Comic Sans MS"/>
                <a:ea typeface="Calibri"/>
                <a:cs typeface="Times New Roman"/>
              </a:rPr>
              <a:t>DRE</a:t>
            </a:r>
            <a:r>
              <a:rPr lang="en-US" sz="1200" dirty="0" smtClean="0">
                <a:latin typeface="Comic Sans MS"/>
                <a:ea typeface="Calibri"/>
                <a:cs typeface="Times New Roman"/>
              </a:rPr>
              <a:t> will assist with this!  Attendance MUST be taken, as always!</a:t>
            </a:r>
            <a:endParaRPr lang="en-US" sz="1200" dirty="0" smtClean="0">
              <a:ea typeface="Calibri"/>
              <a:cs typeface="Times New Roman"/>
            </a:endParaRPr>
          </a:p>
          <a:p>
            <a:pPr marL="457200" marR="0">
              <a:spcBef>
                <a:spcPts val="0"/>
              </a:spcBef>
              <a:spcAft>
                <a:spcPts val="0"/>
              </a:spcAft>
              <a:buNone/>
            </a:pPr>
            <a:endParaRPr lang="en-US" sz="500" dirty="0" smtClean="0">
              <a:ea typeface="Calibri"/>
              <a:cs typeface="Times New Roman"/>
            </a:endParaRPr>
          </a:p>
          <a:p>
            <a:pPr lvl="0">
              <a:spcBef>
                <a:spcPts val="0"/>
              </a:spcBef>
              <a:buFont typeface="Wingdings"/>
              <a:buChar char=""/>
            </a:pPr>
            <a:r>
              <a:rPr lang="en-US" sz="1200" b="1" dirty="0" smtClean="0">
                <a:latin typeface="Comic Sans MS"/>
                <a:ea typeface="Calibri"/>
                <a:cs typeface="Times New Roman"/>
              </a:rPr>
              <a:t>The Big Day: </a:t>
            </a:r>
            <a:r>
              <a:rPr lang="en-US" sz="1200" dirty="0" smtClean="0">
                <a:latin typeface="Comic Sans MS"/>
                <a:ea typeface="Calibri"/>
                <a:cs typeface="Times New Roman"/>
              </a:rPr>
              <a:t>Make sure everything is set up...children get impatient and rowdy when made to wait- the more you have prepared, the better!  Have everything on hand...and inform helpers/chaperones of what is going to happen (what you need them to do), so they can help to make transitions run smoothly.</a:t>
            </a:r>
            <a:endParaRPr lang="en-US" sz="1200" dirty="0" smtClean="0">
              <a:ea typeface="Calibri"/>
              <a:cs typeface="Times New Roman"/>
            </a:endParaRPr>
          </a:p>
          <a:p>
            <a:pPr marL="457200" marR="0">
              <a:spcBef>
                <a:spcPts val="0"/>
              </a:spcBef>
              <a:spcAft>
                <a:spcPts val="0"/>
              </a:spcAft>
              <a:buNone/>
            </a:pPr>
            <a:r>
              <a:rPr lang="en-US" sz="500" b="1" dirty="0" smtClean="0">
                <a:latin typeface="Comic Sans MS"/>
                <a:ea typeface="Calibri"/>
                <a:cs typeface="Times New Roman"/>
              </a:rPr>
              <a:t> </a:t>
            </a:r>
            <a:endParaRPr lang="en-US" sz="500" dirty="0" smtClean="0">
              <a:ea typeface="Calibri"/>
              <a:cs typeface="Times New Roman"/>
            </a:endParaRPr>
          </a:p>
          <a:p>
            <a:pPr lvl="0">
              <a:spcBef>
                <a:spcPts val="0"/>
              </a:spcBef>
              <a:buFont typeface="Wingdings"/>
              <a:buChar char=""/>
            </a:pPr>
            <a:r>
              <a:rPr lang="en-US" sz="1200" b="1" dirty="0" smtClean="0">
                <a:latin typeface="Comic Sans MS"/>
                <a:ea typeface="Calibri"/>
                <a:cs typeface="Times New Roman"/>
              </a:rPr>
              <a:t>After the Big Day: </a:t>
            </a:r>
            <a:r>
              <a:rPr lang="en-US" sz="1200" dirty="0" smtClean="0">
                <a:latin typeface="Comic Sans MS"/>
                <a:ea typeface="Calibri"/>
                <a:cs typeface="Times New Roman"/>
              </a:rPr>
              <a:t>Make notes regarding what worked, what didn't, what you'd do differently, and what you'd retain.  Keep a copy of your lesson/plan, along with all the resources you used, and notes about the program and give them to the </a:t>
            </a:r>
            <a:r>
              <a:rPr lang="en-US" sz="1200" dirty="0" err="1" smtClean="0">
                <a:latin typeface="Comic Sans MS"/>
                <a:ea typeface="Calibri"/>
                <a:cs typeface="Times New Roman"/>
              </a:rPr>
              <a:t>DRE</a:t>
            </a:r>
            <a:r>
              <a:rPr lang="en-US" sz="1200" dirty="0" smtClean="0">
                <a:latin typeface="Comic Sans MS"/>
                <a:ea typeface="Calibri"/>
                <a:cs typeface="Times New Roman"/>
              </a:rPr>
              <a:t> to file away for future reference.  </a:t>
            </a:r>
            <a:endParaRPr lang="en-US" sz="1200" dirty="0" smtClean="0">
              <a:ea typeface="Calibri"/>
              <a:cs typeface="Times New Roman"/>
            </a:endParaRPr>
          </a:p>
          <a:p>
            <a:pPr marL="0" marR="0">
              <a:spcBef>
                <a:spcPts val="0"/>
              </a:spcBef>
              <a:spcAft>
                <a:spcPts val="0"/>
              </a:spcAft>
              <a:buNone/>
            </a:pPr>
            <a:endParaRPr lang="en-US" sz="1200" dirty="0" smtClean="0">
              <a:ea typeface="Calibri"/>
              <a:cs typeface="Times New Roman"/>
            </a:endParaRPr>
          </a:p>
          <a:p>
            <a:pPr marL="0" marR="0" algn="ctr">
              <a:spcBef>
                <a:spcPts val="0"/>
              </a:spcBef>
              <a:spcAft>
                <a:spcPts val="0"/>
              </a:spcAft>
              <a:buNone/>
            </a:pPr>
            <a:r>
              <a:rPr lang="en-US" sz="1200" b="1" dirty="0" smtClean="0">
                <a:latin typeface="Comic Sans MS"/>
                <a:ea typeface="Calibri"/>
                <a:cs typeface="Times New Roman"/>
              </a:rPr>
              <a:t> </a:t>
            </a:r>
            <a:endParaRPr lang="en-US" sz="1200" dirty="0" smtClean="0">
              <a:ea typeface="Calibri"/>
              <a:cs typeface="Times New Roman"/>
            </a:endParaRPr>
          </a:p>
          <a:p>
            <a:pPr marL="0" marR="0" algn="ctr">
              <a:spcBef>
                <a:spcPts val="0"/>
              </a:spcBef>
              <a:spcAft>
                <a:spcPts val="0"/>
              </a:spcAft>
              <a:buNone/>
            </a:pPr>
            <a:r>
              <a:rPr lang="en-US" sz="1200" b="1" dirty="0" smtClean="0">
                <a:latin typeface="Comic Sans MS"/>
                <a:ea typeface="Calibri"/>
                <a:cs typeface="Times New Roman"/>
              </a:rPr>
              <a:t> </a:t>
            </a:r>
            <a:endParaRPr lang="en-US" sz="1200" dirty="0" smtClean="0">
              <a:ea typeface="Calibri"/>
              <a:cs typeface="Times New Roman"/>
            </a:endParaRPr>
          </a:p>
          <a:p>
            <a:endParaRPr lang="en-US" dirty="0"/>
          </a:p>
        </p:txBody>
      </p:sp>
      <p:sp>
        <p:nvSpPr>
          <p:cNvPr id="4" name="Title 1"/>
          <p:cNvSpPr>
            <a:spLocks noGrp="1"/>
          </p:cNvSpPr>
          <p:nvPr>
            <p:ph type="title"/>
          </p:nvPr>
        </p:nvSpPr>
        <p:spPr>
          <a:xfrm>
            <a:off x="342900" y="228601"/>
            <a:ext cx="6172200" cy="990600"/>
          </a:xfrm>
        </p:spPr>
        <p:txBody>
          <a:bodyPr>
            <a:normAutofit/>
          </a:bodyPr>
          <a:lstStyle/>
          <a:p>
            <a:r>
              <a:rPr lang="en-US" sz="2500" b="1" u="sng" dirty="0" smtClean="0">
                <a:latin typeface="Papyrus" pitchFamily="66" charset="0"/>
              </a:rPr>
              <a:t>Guidelines for Special Program Leaders</a:t>
            </a:r>
            <a:r>
              <a:rPr lang="en-US" sz="2000" b="1" u="sng" dirty="0" smtClean="0">
                <a:latin typeface="Papyrus" pitchFamily="66" charset="0"/>
              </a:rPr>
              <a:t/>
            </a:r>
            <a:br>
              <a:rPr lang="en-US" sz="2000" b="1" u="sng" dirty="0" smtClean="0">
                <a:latin typeface="Papyrus" pitchFamily="66" charset="0"/>
              </a:rPr>
            </a:br>
            <a:r>
              <a:rPr lang="en-US" sz="2000" b="1" dirty="0" smtClean="0">
                <a:latin typeface="Papyrus" pitchFamily="66" charset="0"/>
              </a:rPr>
              <a:t>(Holiday Lessons, Group Lessons, Workshops)</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295401"/>
            <a:ext cx="6172200" cy="7620000"/>
          </a:xfrm>
        </p:spPr>
        <p:txBody>
          <a:bodyPr/>
          <a:lstStyle/>
          <a:p>
            <a:pPr marL="0" marR="0" algn="ctr">
              <a:spcBef>
                <a:spcPts val="0"/>
              </a:spcBef>
              <a:spcAft>
                <a:spcPts val="0"/>
              </a:spcAft>
              <a:buNone/>
            </a:pPr>
            <a:r>
              <a:rPr lang="en-US" sz="1800" b="1" u="sng" dirty="0" smtClean="0">
                <a:latin typeface="Papyrus"/>
                <a:ea typeface="Calibri"/>
                <a:cs typeface="Times New Roman"/>
              </a:rPr>
              <a:t>Resources</a:t>
            </a:r>
            <a:endParaRPr lang="en-US" sz="18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People</a:t>
            </a:r>
            <a:r>
              <a:rPr lang="en-US" sz="1200" dirty="0" smtClean="0">
                <a:latin typeface="Comic Sans MS"/>
                <a:ea typeface="Calibri"/>
                <a:cs typeface="Times New Roman"/>
              </a:rPr>
              <a:t>: These people are particularly willing and able to give you any support you need, including directing you to other resources.  </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t>
            </a:r>
            <a:r>
              <a:rPr lang="en-US" sz="1200" b="1" dirty="0" smtClean="0">
                <a:latin typeface="Comic Sans MS"/>
                <a:ea typeface="Calibri"/>
                <a:cs typeface="Times New Roman"/>
              </a:rPr>
              <a:t>Director of Religious Education</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t>
            </a:r>
            <a:r>
              <a:rPr lang="en-US" sz="1200" b="1" dirty="0" smtClean="0">
                <a:latin typeface="Comic Sans MS"/>
                <a:ea typeface="Calibri"/>
                <a:cs typeface="Times New Roman"/>
              </a:rPr>
              <a:t>Pastor</a:t>
            </a:r>
            <a:r>
              <a:rPr lang="en-US" sz="1200" b="1" smtClean="0">
                <a:latin typeface="Comic Sans MS"/>
                <a:ea typeface="Calibri"/>
                <a:cs typeface="Times New Roman"/>
              </a:rPr>
              <a:t>	   *</a:t>
            </a:r>
            <a:r>
              <a:rPr lang="en-US" sz="1200" b="1" dirty="0" smtClean="0">
                <a:latin typeface="Comic Sans MS"/>
                <a:ea typeface="Calibri"/>
                <a:cs typeface="Times New Roman"/>
              </a:rPr>
              <a:t>RE Committee	*Youth </a:t>
            </a:r>
            <a:r>
              <a:rPr lang="en-US" sz="1200" b="1" smtClean="0">
                <a:latin typeface="Comic Sans MS"/>
                <a:ea typeface="Calibri"/>
                <a:cs typeface="Times New Roman"/>
              </a:rPr>
              <a:t>Group Advisor	</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Supplies: </a:t>
            </a:r>
            <a:r>
              <a:rPr lang="en-US" sz="1200" dirty="0" smtClean="0">
                <a:latin typeface="Comic Sans MS"/>
                <a:ea typeface="Calibri"/>
                <a:cs typeface="Times New Roman"/>
              </a:rPr>
              <a:t>Supplies &amp; materials can be found downstairs in the RE Storage Closet; there are also more basic materials found in each classroom, along with the shelf in the </a:t>
            </a:r>
            <a:r>
              <a:rPr lang="en-US" sz="1200" dirty="0" err="1" smtClean="0">
                <a:latin typeface="Comic Sans MS"/>
                <a:ea typeface="Calibri"/>
                <a:cs typeface="Times New Roman"/>
              </a:rPr>
              <a:t>rec</a:t>
            </a:r>
            <a:r>
              <a:rPr lang="en-US" sz="1200" dirty="0" smtClean="0">
                <a:latin typeface="Comic Sans MS"/>
                <a:ea typeface="Calibri"/>
                <a:cs typeface="Times New Roman"/>
              </a:rPr>
              <a:t> room.  Please check there for anything you need, and return materials when finished.  The </a:t>
            </a:r>
            <a:r>
              <a:rPr lang="en-US" sz="1200" dirty="0" err="1" smtClean="0">
                <a:latin typeface="Comic Sans MS"/>
                <a:ea typeface="Calibri"/>
                <a:cs typeface="Times New Roman"/>
              </a:rPr>
              <a:t>DRE</a:t>
            </a:r>
            <a:r>
              <a:rPr lang="en-US" sz="1200" dirty="0" smtClean="0">
                <a:latin typeface="Comic Sans MS"/>
                <a:ea typeface="Calibri"/>
                <a:cs typeface="Times New Roman"/>
              </a:rPr>
              <a:t> can help you locate supplies, or purchase them for you; </a:t>
            </a:r>
            <a:r>
              <a:rPr lang="en-US" sz="1200" b="1" dirty="0" smtClean="0">
                <a:latin typeface="Comic Sans MS"/>
                <a:ea typeface="Calibri"/>
                <a:cs typeface="Times New Roman"/>
              </a:rPr>
              <a:t>please speak to the </a:t>
            </a:r>
            <a:r>
              <a:rPr lang="en-US" sz="1200" b="1" dirty="0" err="1" smtClean="0">
                <a:latin typeface="Comic Sans MS"/>
                <a:ea typeface="Calibri"/>
                <a:cs typeface="Times New Roman"/>
              </a:rPr>
              <a:t>DRE</a:t>
            </a:r>
            <a:r>
              <a:rPr lang="en-US" sz="1200" b="1" dirty="0" smtClean="0">
                <a:latin typeface="Comic Sans MS"/>
                <a:ea typeface="Calibri"/>
                <a:cs typeface="Times New Roman"/>
              </a:rPr>
              <a:t> at least 1 month before event if supplies need to be purchased.  </a:t>
            </a:r>
            <a:r>
              <a:rPr lang="en-US" sz="1200" i="1" dirty="0" smtClean="0">
                <a:latin typeface="Comic Sans MS"/>
                <a:ea typeface="Calibri"/>
                <a:cs typeface="Times New Roman"/>
              </a:rPr>
              <a:t>You can also purchase supplies yourself and be reimbursed.  Please check with the </a:t>
            </a:r>
            <a:r>
              <a:rPr lang="en-US" sz="1200" i="1" dirty="0" err="1" smtClean="0">
                <a:latin typeface="Comic Sans MS"/>
                <a:ea typeface="Calibri"/>
                <a:cs typeface="Times New Roman"/>
              </a:rPr>
              <a:t>DRE</a:t>
            </a:r>
            <a:r>
              <a:rPr lang="en-US" sz="1200" i="1" dirty="0" smtClean="0">
                <a:latin typeface="Comic Sans MS"/>
                <a:ea typeface="Calibri"/>
                <a:cs typeface="Times New Roman"/>
              </a:rPr>
              <a:t> regarding the budget before purchasing!  </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Books: </a:t>
            </a:r>
            <a:r>
              <a:rPr lang="en-US" sz="1200" dirty="0" err="1" smtClean="0">
                <a:latin typeface="Comic Sans MS"/>
                <a:ea typeface="Calibri"/>
                <a:cs typeface="Times New Roman"/>
              </a:rPr>
              <a:t>FPCU</a:t>
            </a:r>
            <a:r>
              <a:rPr lang="en-US" sz="1200" dirty="0" smtClean="0">
                <a:latin typeface="Comic Sans MS"/>
                <a:ea typeface="Calibri"/>
                <a:cs typeface="Times New Roman"/>
              </a:rPr>
              <a:t> has a large "library" of books, with all sorts of resources for research, activities, and story time.  Story books, bibles &amp; song books can be found on the bookshelves down in the </a:t>
            </a:r>
            <a:r>
              <a:rPr lang="en-US" sz="1200" dirty="0" err="1" smtClean="0">
                <a:latin typeface="Comic Sans MS"/>
                <a:ea typeface="Calibri"/>
                <a:cs typeface="Times New Roman"/>
              </a:rPr>
              <a:t>rec</a:t>
            </a:r>
            <a:r>
              <a:rPr lang="en-US" sz="1200" dirty="0" smtClean="0">
                <a:latin typeface="Comic Sans MS"/>
                <a:ea typeface="Calibri"/>
                <a:cs typeface="Times New Roman"/>
              </a:rPr>
              <a:t> room (few can be found in the classrooms as well).  Activity books (activity, craft &amp; project ideas) can be found down in the </a:t>
            </a:r>
            <a:r>
              <a:rPr lang="en-US" sz="1200" dirty="0" err="1" smtClean="0">
                <a:latin typeface="Comic Sans MS"/>
                <a:ea typeface="Calibri"/>
                <a:cs typeface="Times New Roman"/>
              </a:rPr>
              <a:t>rec</a:t>
            </a:r>
            <a:r>
              <a:rPr lang="en-US" sz="1200" dirty="0" smtClean="0">
                <a:latin typeface="Comic Sans MS"/>
                <a:ea typeface="Calibri"/>
                <a:cs typeface="Times New Roman"/>
              </a:rPr>
              <a:t> room on the shelf labeled "Parent/Teacher Resources" (some may also be found in the </a:t>
            </a:r>
            <a:r>
              <a:rPr lang="en-US" sz="1200" dirty="0" err="1" smtClean="0">
                <a:latin typeface="Comic Sans MS"/>
                <a:ea typeface="Calibri"/>
                <a:cs typeface="Times New Roman"/>
              </a:rPr>
              <a:t>DRE's</a:t>
            </a:r>
            <a:r>
              <a:rPr lang="en-US" sz="1200" dirty="0" smtClean="0">
                <a:latin typeface="Comic Sans MS"/>
                <a:ea typeface="Calibri"/>
                <a:cs typeface="Times New Roman"/>
              </a:rPr>
              <a:t> office).  Resource books &amp; Files (info on curriculum, lesson topics, and world religions can be found in the </a:t>
            </a:r>
            <a:r>
              <a:rPr lang="en-US" sz="1200" dirty="0" err="1" smtClean="0">
                <a:latin typeface="Comic Sans MS"/>
                <a:ea typeface="Calibri"/>
                <a:cs typeface="Times New Roman"/>
              </a:rPr>
              <a:t>DRE's</a:t>
            </a:r>
            <a:r>
              <a:rPr lang="en-US" sz="1200" dirty="0" smtClean="0">
                <a:latin typeface="Comic Sans MS"/>
                <a:ea typeface="Calibri"/>
                <a:cs typeface="Times New Roman"/>
              </a:rPr>
              <a:t> office (few can be found in the </a:t>
            </a:r>
            <a:r>
              <a:rPr lang="en-US" sz="1200" dirty="0" err="1" smtClean="0">
                <a:latin typeface="Comic Sans MS"/>
                <a:ea typeface="Calibri"/>
                <a:cs typeface="Times New Roman"/>
              </a:rPr>
              <a:t>rec</a:t>
            </a:r>
            <a:r>
              <a:rPr lang="en-US" sz="1200" dirty="0" smtClean="0">
                <a:latin typeface="Comic Sans MS"/>
                <a:ea typeface="Calibri"/>
                <a:cs typeface="Times New Roman"/>
              </a:rPr>
              <a:t> room &amp; storage closet as well).  The </a:t>
            </a:r>
            <a:r>
              <a:rPr lang="en-US" sz="1200" dirty="0" err="1" smtClean="0">
                <a:latin typeface="Comic Sans MS"/>
                <a:ea typeface="Calibri"/>
                <a:cs typeface="Times New Roman"/>
              </a:rPr>
              <a:t>DRE</a:t>
            </a:r>
            <a:r>
              <a:rPr lang="en-US" sz="1200" dirty="0" smtClean="0">
                <a:latin typeface="Comic Sans MS"/>
                <a:ea typeface="Calibri"/>
                <a:cs typeface="Times New Roman"/>
              </a:rPr>
              <a:t> can help locate the books you're looking for-just let them know in advance what you need.</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t>
            </a:r>
            <a:r>
              <a:rPr lang="en-US" sz="1200" dirty="0" smtClean="0">
                <a:latin typeface="Papyru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Throughout the process please remember how grateful we are for your creativity, energy, and leadership.  Please let the RE Committee know immediately if they can do anything to help. Thank You Again!</a:t>
            </a:r>
            <a:endParaRPr lang="en-US" sz="1200" dirty="0" smtClean="0">
              <a:ea typeface="Calibri"/>
              <a:cs typeface="Times New Roman"/>
            </a:endParaRPr>
          </a:p>
          <a:p>
            <a:endParaRPr lang="en-US" dirty="0"/>
          </a:p>
        </p:txBody>
      </p:sp>
      <p:sp>
        <p:nvSpPr>
          <p:cNvPr id="4" name="Title 1"/>
          <p:cNvSpPr>
            <a:spLocks noGrp="1"/>
          </p:cNvSpPr>
          <p:nvPr>
            <p:ph type="title"/>
          </p:nvPr>
        </p:nvSpPr>
        <p:spPr>
          <a:xfrm>
            <a:off x="342900" y="366184"/>
            <a:ext cx="6172200" cy="929216"/>
          </a:xfrm>
        </p:spPr>
        <p:txBody>
          <a:bodyPr>
            <a:normAutofit/>
          </a:bodyPr>
          <a:lstStyle/>
          <a:p>
            <a:r>
              <a:rPr lang="en-US" sz="2500" b="1" u="sng" dirty="0" smtClean="0">
                <a:latin typeface="Papyrus" pitchFamily="66" charset="0"/>
              </a:rPr>
              <a:t>Guidelines for Special Program Leaders</a:t>
            </a:r>
            <a:r>
              <a:rPr lang="en-US" sz="2000" b="1" u="sng" dirty="0" smtClean="0">
                <a:latin typeface="Papyrus" pitchFamily="66" charset="0"/>
              </a:rPr>
              <a:t/>
            </a:r>
            <a:br>
              <a:rPr lang="en-US" sz="2000" b="1" u="sng" dirty="0" smtClean="0">
                <a:latin typeface="Papyrus" pitchFamily="66" charset="0"/>
              </a:rPr>
            </a:br>
            <a:r>
              <a:rPr lang="en-US" sz="2000" b="1" dirty="0" smtClean="0">
                <a:latin typeface="Papyrus" pitchFamily="66" charset="0"/>
              </a:rPr>
              <a:t>(Holiday Lessons, Group Lessons, Workshops)</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6172200" cy="1066800"/>
          </a:xfrm>
        </p:spPr>
        <p:txBody>
          <a:bodyPr>
            <a:normAutofit fontScale="90000"/>
          </a:bodyPr>
          <a:lstStyle/>
          <a:p>
            <a:pPr marL="0" marR="0">
              <a:spcBef>
                <a:spcPts val="0"/>
              </a:spcBef>
              <a:spcAft>
                <a:spcPts val="0"/>
              </a:spcAft>
            </a:pPr>
            <a:r>
              <a:rPr lang="en-US" sz="2500" b="1" u="sng" dirty="0" smtClean="0">
                <a:latin typeface="Papyrus"/>
                <a:ea typeface="Calibri"/>
                <a:cs typeface="Times New Roman"/>
              </a:rPr>
              <a:t/>
            </a:r>
            <a:br>
              <a:rPr lang="en-US" sz="2500" b="1" u="sng" dirty="0" smtClean="0">
                <a:latin typeface="Papyrus"/>
                <a:ea typeface="Calibri"/>
                <a:cs typeface="Times New Roman"/>
              </a:rPr>
            </a:br>
            <a:r>
              <a:rPr lang="en-US" sz="2500" b="1" u="sng" dirty="0" smtClean="0">
                <a:latin typeface="Papyrus"/>
                <a:ea typeface="Calibri"/>
                <a:cs typeface="Times New Roman"/>
              </a:rPr>
              <a:t>Special Program Lesson Plan</a:t>
            </a:r>
            <a:r>
              <a:rPr lang="en-US" sz="3600" dirty="0" smtClean="0">
                <a:ea typeface="Calibri"/>
                <a:cs typeface="Times New Roman"/>
              </a:rPr>
              <a:t/>
            </a:r>
            <a:br>
              <a:rPr lang="en-US" sz="3600" dirty="0" smtClean="0">
                <a:ea typeface="Calibri"/>
                <a:cs typeface="Times New Roman"/>
              </a:rPr>
            </a:br>
            <a:r>
              <a:rPr lang="en-US" sz="1300" b="1" dirty="0" smtClean="0">
                <a:latin typeface="Papyrus"/>
                <a:ea typeface="Calibri"/>
                <a:cs typeface="Times New Roman"/>
              </a:rPr>
              <a:t>This form will help you get organized and prepared for your program; It will also serve as a reference in the future, please save it!</a:t>
            </a:r>
            <a:r>
              <a:rPr lang="en-US" sz="1300" dirty="0" smtClean="0">
                <a:ea typeface="Calibri"/>
                <a:cs typeface="Times New Roman"/>
              </a:rPr>
              <a:t/>
            </a:r>
            <a:br>
              <a:rPr lang="en-US" sz="1300" dirty="0" smtClean="0">
                <a:ea typeface="Calibri"/>
                <a:cs typeface="Times New Roman"/>
              </a:rPr>
            </a:br>
            <a:r>
              <a:rPr lang="en-US" sz="1300" b="1" dirty="0" smtClean="0">
                <a:latin typeface="Papyrus"/>
                <a:ea typeface="Calibri"/>
                <a:cs typeface="Times New Roman"/>
              </a:rPr>
              <a:t>~Thank You </a:t>
            </a:r>
            <a:r>
              <a:rPr lang="en-US" sz="1300" dirty="0" smtClean="0">
                <a:ea typeface="Calibri"/>
                <a:cs typeface="Times New Roman"/>
              </a:rPr>
              <a:t/>
            </a:r>
            <a:br>
              <a:rPr lang="en-US" sz="1300" dirty="0" smtClean="0">
                <a:ea typeface="Calibri"/>
                <a:cs typeface="Times New Roman"/>
              </a:rPr>
            </a:br>
            <a:endParaRPr lang="en-US" sz="1300" dirty="0"/>
          </a:p>
        </p:txBody>
      </p:sp>
      <p:sp>
        <p:nvSpPr>
          <p:cNvPr id="3" name="Content Placeholder 2"/>
          <p:cNvSpPr>
            <a:spLocks noGrp="1"/>
          </p:cNvSpPr>
          <p:nvPr>
            <p:ph idx="1"/>
          </p:nvPr>
        </p:nvSpPr>
        <p:spPr>
          <a:xfrm>
            <a:off x="342900" y="1371600"/>
            <a:ext cx="6172200" cy="7391399"/>
          </a:xfrm>
        </p:spPr>
        <p:txBody>
          <a:bodyPr/>
          <a:lstStyle/>
          <a:p>
            <a:pPr marL="0" marR="0">
              <a:spcBef>
                <a:spcPts val="0"/>
              </a:spcBef>
              <a:spcAft>
                <a:spcPts val="0"/>
              </a:spcAft>
              <a:buNone/>
            </a:pPr>
            <a:r>
              <a:rPr lang="en-US" sz="1200" b="1" dirty="0" smtClean="0">
                <a:latin typeface="Comic Sans MS"/>
                <a:ea typeface="Calibri"/>
                <a:cs typeface="Times New Roman"/>
              </a:rPr>
              <a:t>Program Leader(s)</a:t>
            </a:r>
            <a:r>
              <a:rPr lang="en-US" sz="1200" dirty="0" smtClean="0">
                <a:latin typeface="Comic Sans MS"/>
                <a:ea typeface="Calibri"/>
                <a:cs typeface="Times New Roman"/>
              </a:rPr>
              <a:t>: __________________________________________</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Date(s) of Program</a:t>
            </a:r>
            <a:r>
              <a:rPr lang="en-US" sz="1200" dirty="0" smtClean="0">
                <a:latin typeface="Comic Sans MS"/>
                <a:ea typeface="Calibri"/>
                <a:cs typeface="Times New Roman"/>
              </a:rPr>
              <a:t>: ____________________________</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 of Volunteers/Helpers Needed</a:t>
            </a:r>
            <a:r>
              <a:rPr lang="en-US" sz="1200" dirty="0" smtClean="0">
                <a:latin typeface="Comic Sans MS"/>
                <a:ea typeface="Calibri"/>
                <a:cs typeface="Times New Roman"/>
              </a:rPr>
              <a:t>: _______    </a:t>
            </a:r>
            <a:r>
              <a:rPr lang="en-US" sz="1200" b="1" dirty="0" smtClean="0">
                <a:latin typeface="Comic Sans MS"/>
                <a:ea typeface="Calibri"/>
                <a:cs typeface="Times New Roman"/>
              </a:rPr>
              <a:t>Estimated Budget: __________</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Space Needed / # of Tables Required</a:t>
            </a:r>
            <a:r>
              <a:rPr lang="en-US" sz="1200" dirty="0" smtClean="0">
                <a:latin typeface="Comic Sans MS"/>
                <a:ea typeface="Calibri"/>
                <a:cs typeface="Times New Roman"/>
              </a:rPr>
              <a:t>: ______________________________</a:t>
            </a:r>
            <a:endParaRPr lang="en-US" sz="1200" dirty="0" smtClean="0">
              <a:ea typeface="Calibri"/>
              <a:cs typeface="Times New Roman"/>
            </a:endParaRPr>
          </a:p>
          <a:p>
            <a:pPr marL="0" marR="0">
              <a:spcBef>
                <a:spcPts val="0"/>
              </a:spcBef>
              <a:spcAft>
                <a:spcPts val="0"/>
              </a:spcAft>
              <a:buNone/>
            </a:pPr>
            <a:r>
              <a:rPr lang="en-US" sz="800" dirty="0" smtClean="0">
                <a:latin typeface="Comic Sans MS"/>
                <a:ea typeface="Calibri"/>
                <a:cs typeface="Times New Roman"/>
              </a:rPr>
              <a:t> </a:t>
            </a:r>
            <a:endParaRPr lang="en-US" sz="8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Special Program Category</a:t>
            </a:r>
            <a:r>
              <a:rPr lang="en-US" sz="1200" dirty="0" smtClean="0">
                <a:latin typeface="Comic Sans MS"/>
                <a:ea typeface="Calibri"/>
                <a:cs typeface="Times New Roman"/>
              </a:rPr>
              <a:t>:  (Circle One)</a:t>
            </a:r>
            <a:endParaRPr lang="en-US" sz="1200" dirty="0" smtClean="0">
              <a:ea typeface="Calibri"/>
              <a:cs typeface="Times New Roman"/>
            </a:endParaRPr>
          </a:p>
          <a:p>
            <a:pPr marL="0" marR="0">
              <a:spcBef>
                <a:spcPts val="0"/>
              </a:spcBef>
              <a:spcAft>
                <a:spcPts val="0"/>
              </a:spcAft>
              <a:buNone/>
            </a:pPr>
            <a:r>
              <a:rPr lang="en-US" sz="800" u="sng" dirty="0" smtClean="0">
                <a:latin typeface="Comic Sans MS"/>
                <a:ea typeface="Calibri"/>
                <a:cs typeface="Times New Roman"/>
              </a:rPr>
              <a:t> </a:t>
            </a:r>
          </a:p>
          <a:p>
            <a:pPr marL="0" marR="0">
              <a:spcBef>
                <a:spcPts val="0"/>
              </a:spcBef>
              <a:spcAft>
                <a:spcPts val="0"/>
              </a:spcAft>
              <a:buNone/>
            </a:pPr>
            <a:r>
              <a:rPr lang="en-US" sz="1200" u="sng" dirty="0" smtClean="0">
                <a:latin typeface="Comic Sans MS"/>
                <a:ea typeface="Calibri"/>
                <a:cs typeface="Times New Roman"/>
              </a:rPr>
              <a:t>World Religion Workshop</a:t>
            </a:r>
            <a:r>
              <a:rPr lang="en-US" sz="1200" dirty="0" smtClean="0">
                <a:latin typeface="Comic Sans MS"/>
                <a:ea typeface="Calibri"/>
                <a:cs typeface="Times New Roman"/>
              </a:rPr>
              <a:t>	     </a:t>
            </a:r>
            <a:r>
              <a:rPr lang="en-US" sz="1200" u="sng" dirty="0" smtClean="0">
                <a:latin typeface="Comic Sans MS"/>
                <a:ea typeface="Calibri"/>
                <a:cs typeface="Times New Roman"/>
              </a:rPr>
              <a:t>Social Justice Workshop</a:t>
            </a:r>
            <a:r>
              <a:rPr lang="en-US" sz="1200" dirty="0" smtClean="0">
                <a:latin typeface="Comic Sans MS"/>
                <a:ea typeface="Calibri"/>
                <a:cs typeface="Times New Roman"/>
              </a:rPr>
              <a:t>        </a:t>
            </a:r>
            <a:r>
              <a:rPr lang="en-US" sz="1200" u="sng" dirty="0" smtClean="0">
                <a:latin typeface="Comic Sans MS"/>
                <a:ea typeface="Calibri"/>
                <a:cs typeface="Times New Roman"/>
              </a:rPr>
              <a:t>General Group Lesson</a:t>
            </a:r>
            <a:endParaRPr lang="en-US" sz="1200" dirty="0" smtClean="0">
              <a:ea typeface="Calibri"/>
              <a:cs typeface="Times New Roman"/>
            </a:endParaRPr>
          </a:p>
          <a:p>
            <a:pPr marL="0" marR="0" algn="ctr">
              <a:spcBef>
                <a:spcPts val="0"/>
              </a:spcBef>
              <a:spcAft>
                <a:spcPts val="0"/>
              </a:spcAft>
              <a:buNone/>
            </a:pPr>
            <a:r>
              <a:rPr lang="en-US" sz="1200"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Program Title/Theme</a:t>
            </a:r>
            <a:r>
              <a:rPr lang="en-US" sz="1200" dirty="0" smtClean="0">
                <a:latin typeface="Comic Sans MS"/>
                <a:ea typeface="Calibri"/>
                <a:cs typeface="Times New Roman"/>
              </a:rPr>
              <a:t>: ____________________________________________</a:t>
            </a:r>
            <a:endParaRPr lang="en-US" sz="1200" dirty="0" smtClean="0">
              <a:ea typeface="Calibri"/>
              <a:cs typeface="Times New Roman"/>
            </a:endParaRPr>
          </a:p>
          <a:p>
            <a:pPr marL="0" marR="0">
              <a:spcBef>
                <a:spcPts val="0"/>
              </a:spcBef>
              <a:spcAft>
                <a:spcPts val="0"/>
              </a:spcAft>
              <a:buNone/>
            </a:pPr>
            <a:r>
              <a:rPr lang="en-US" sz="800" dirty="0" smtClean="0">
                <a:latin typeface="Comic Sans MS"/>
                <a:ea typeface="Calibri"/>
                <a:cs typeface="Times New Roman"/>
              </a:rPr>
              <a:t> </a:t>
            </a:r>
            <a:endParaRPr lang="en-US" sz="8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What will the children learn/gain through this lesson?</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0" marR="0">
              <a:spcBef>
                <a:spcPts val="0"/>
              </a:spcBef>
              <a:spcAft>
                <a:spcPts val="0"/>
              </a:spcAft>
              <a:buNone/>
            </a:pPr>
            <a:endParaRPr lang="en-US" sz="800" b="1" dirty="0" smtClean="0">
              <a:latin typeface="Comic Sans MS"/>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Reading/Story/Book/Song: ______________________________________________________________</a:t>
            </a:r>
            <a:endParaRPr lang="en-US" sz="1200" dirty="0" smtClean="0">
              <a:ea typeface="Calibri"/>
              <a:cs typeface="Times New Roman"/>
            </a:endParaRPr>
          </a:p>
          <a:p>
            <a:pPr marL="0" marR="0">
              <a:spcBef>
                <a:spcPts val="0"/>
              </a:spcBef>
              <a:spcAft>
                <a:spcPts val="0"/>
              </a:spcAft>
              <a:buNone/>
            </a:pPr>
            <a:r>
              <a:rPr lang="en-US" sz="1200" b="1"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Discussion:____________________________________________________________________________________________________________________</a:t>
            </a:r>
          </a:p>
          <a:p>
            <a:pPr marL="0" marR="0">
              <a:spcBef>
                <a:spcPts val="0"/>
              </a:spcBef>
              <a:spcAft>
                <a:spcPts val="0"/>
              </a:spcAft>
              <a:buNone/>
            </a:pPr>
            <a:r>
              <a:rPr lang="en-US" sz="1200" b="1"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b="1" u="sng" dirty="0" smtClean="0">
                <a:latin typeface="Comic Sans MS"/>
                <a:ea typeface="Calibri"/>
                <a:cs typeface="Times New Roman"/>
              </a:rPr>
              <a:t>Activity 1</a:t>
            </a:r>
            <a:r>
              <a:rPr lang="en-US" sz="1200" u="sng" dirty="0" smtClean="0">
                <a:latin typeface="Comic Sans MS"/>
                <a:ea typeface="Calibri"/>
                <a:cs typeface="Times New Roman"/>
              </a:rPr>
              <a:t>:</a:t>
            </a:r>
            <a:r>
              <a:rPr lang="en-US" sz="1200" dirty="0" smtClean="0">
                <a:latin typeface="Comic Sans MS"/>
                <a:ea typeface="Calibri"/>
                <a:cs typeface="Times New Roman"/>
              </a:rPr>
              <a:t>   ________________________________________________</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Materials/Supplies Needed:</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____________________   ___________________   ____________________</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____________________   ____________________   ___________________</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b="1" u="sng" dirty="0" smtClean="0">
                <a:latin typeface="Comic Sans MS"/>
                <a:ea typeface="Calibri"/>
                <a:cs typeface="Times New Roman"/>
              </a:rPr>
              <a:t>Activity 2</a:t>
            </a:r>
            <a:r>
              <a:rPr lang="en-US" sz="1200" u="sng" dirty="0" smtClean="0">
                <a:latin typeface="Comic Sans MS"/>
                <a:ea typeface="Calibri"/>
                <a:cs typeface="Times New Roman"/>
              </a:rPr>
              <a:t>:</a:t>
            </a:r>
            <a:r>
              <a:rPr lang="en-US" sz="1200" dirty="0" smtClean="0">
                <a:latin typeface="Comic Sans MS"/>
                <a:ea typeface="Calibri"/>
                <a:cs typeface="Times New Roman"/>
              </a:rPr>
              <a:t>   ________________________________________________</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Materials/Supplies Needed:</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____________________   __________________   ____________________</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 </a:t>
            </a:r>
            <a:endParaRPr lang="en-US" sz="1200" dirty="0" smtClean="0">
              <a:ea typeface="Calibri"/>
              <a:cs typeface="Times New Roman"/>
            </a:endParaRPr>
          </a:p>
          <a:p>
            <a:pPr marL="0" marR="0">
              <a:spcBef>
                <a:spcPts val="0"/>
              </a:spcBef>
              <a:spcAft>
                <a:spcPts val="0"/>
              </a:spcAft>
              <a:buNone/>
            </a:pPr>
            <a:r>
              <a:rPr lang="en-US" sz="1200" dirty="0" smtClean="0">
                <a:latin typeface="Comic Sans MS"/>
                <a:ea typeface="Calibri"/>
                <a:cs typeface="Times New Roman"/>
              </a:rPr>
              <a:t>____________________   __________________   ____________________</a:t>
            </a:r>
            <a:endParaRPr lang="en-US" sz="1200" dirty="0" smtClean="0">
              <a:ea typeface="Calibri"/>
              <a:cs typeface="Times New Roman"/>
            </a:endParaRPr>
          </a:p>
          <a:p>
            <a:pPr marL="0" marR="0" algn="ctr">
              <a:spcBef>
                <a:spcPts val="0"/>
              </a:spcBef>
              <a:spcAft>
                <a:spcPts val="0"/>
              </a:spcAft>
              <a:buNone/>
            </a:pPr>
            <a:r>
              <a:rPr lang="en-US" sz="1200" dirty="0" smtClean="0">
                <a:latin typeface="Comic Sans MS"/>
                <a:ea typeface="Calibri"/>
                <a:cs typeface="Times New Roman"/>
              </a:rPr>
              <a:t>*Feel free to use the back of this form, or another piece of paper, to write down anything else of importance to your program lesson! 	</a:t>
            </a:r>
            <a:endParaRPr lang="en-US" sz="1200" dirty="0" smtClean="0">
              <a:ea typeface="Calibri"/>
              <a:cs typeface="Times New Roman"/>
            </a:endParaRPr>
          </a:p>
          <a:p>
            <a:pPr marL="0" marR="0" algn="ctr">
              <a:spcBef>
                <a:spcPts val="0"/>
              </a:spcBef>
              <a:spcAft>
                <a:spcPts val="0"/>
              </a:spcAft>
              <a:buNone/>
            </a:pPr>
            <a:r>
              <a:rPr lang="en-US" sz="1200" dirty="0" smtClean="0">
                <a:latin typeface="Comic Sans MS"/>
                <a:ea typeface="Calibri"/>
                <a:cs typeface="Times New Roman"/>
              </a:rPr>
              <a:t>~Thank You Again!!</a:t>
            </a:r>
            <a:endParaRPr lang="en-US" sz="1200" dirty="0" smtClean="0">
              <a:ea typeface="Calibri"/>
              <a:cs typeface="Times New Roman"/>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Papyrus" pitchFamily="66" charset="0"/>
              </a:rPr>
              <a:t>Table of Contents</a:t>
            </a:r>
            <a:endParaRPr lang="en-US" b="1" u="sng" dirty="0">
              <a:latin typeface="Papyrus" pitchFamily="66" charset="0"/>
            </a:endParaRPr>
          </a:p>
        </p:txBody>
      </p:sp>
      <p:sp>
        <p:nvSpPr>
          <p:cNvPr id="3" name="Content Placeholder 2"/>
          <p:cNvSpPr>
            <a:spLocks noGrp="1"/>
          </p:cNvSpPr>
          <p:nvPr>
            <p:ph idx="1"/>
          </p:nvPr>
        </p:nvSpPr>
        <p:spPr>
          <a:xfrm>
            <a:off x="342900" y="1600199"/>
            <a:ext cx="6172200" cy="7162801"/>
          </a:xfrm>
        </p:spPr>
        <p:txBody>
          <a:bodyPr>
            <a:normAutofit lnSpcReduction="10000"/>
          </a:bodyPr>
          <a:lstStyle/>
          <a:p>
            <a:r>
              <a:rPr lang="en-US" sz="2000" b="1" u="sng" dirty="0" smtClean="0">
                <a:latin typeface="Comic Sans MS" pitchFamily="66" charset="0"/>
              </a:rPr>
              <a:t>Weekly Log &amp; Communication Sheets</a:t>
            </a:r>
            <a:r>
              <a:rPr lang="en-US" sz="1000" dirty="0" smtClean="0">
                <a:latin typeface="Comic Sans MS" pitchFamily="66" charset="0"/>
              </a:rPr>
              <a:t> (In front pocket)</a:t>
            </a:r>
          </a:p>
          <a:p>
            <a:pPr>
              <a:buNone/>
            </a:pPr>
            <a:endParaRPr lang="en-US" sz="300" b="1" u="sng" dirty="0" smtClean="0">
              <a:latin typeface="Comic Sans MS" pitchFamily="66" charset="0"/>
            </a:endParaRPr>
          </a:p>
          <a:p>
            <a:r>
              <a:rPr lang="en-US" sz="2000" b="1" u="sng" dirty="0" smtClean="0">
                <a:latin typeface="Comic Sans MS" pitchFamily="66" charset="0"/>
              </a:rPr>
              <a:t>Need to Know Info</a:t>
            </a:r>
          </a:p>
          <a:p>
            <a:pPr lvl="1"/>
            <a:r>
              <a:rPr lang="en-US" sz="1400" dirty="0" smtClean="0">
                <a:latin typeface="Comic Sans MS" pitchFamily="66" charset="0"/>
              </a:rPr>
              <a:t>Class List</a:t>
            </a:r>
          </a:p>
          <a:p>
            <a:pPr lvl="1"/>
            <a:r>
              <a:rPr lang="en-US" sz="1400" dirty="0" smtClean="0">
                <a:latin typeface="Comic Sans MS" pitchFamily="66" charset="0"/>
              </a:rPr>
              <a:t>Allergy List</a:t>
            </a:r>
          </a:p>
          <a:p>
            <a:pPr lvl="1"/>
            <a:r>
              <a:rPr lang="en-US" sz="1400" dirty="0" smtClean="0">
                <a:latin typeface="Comic Sans MS" pitchFamily="66" charset="0"/>
              </a:rPr>
              <a:t>Peanut/Nut Free Snack List</a:t>
            </a:r>
            <a:endParaRPr lang="en-US" sz="2000" b="1" u="sng" dirty="0" smtClean="0">
              <a:latin typeface="Comic Sans MS" pitchFamily="66" charset="0"/>
            </a:endParaRPr>
          </a:p>
          <a:p>
            <a:r>
              <a:rPr lang="en-US" sz="2000" b="1" u="sng" dirty="0" smtClean="0">
                <a:latin typeface="Comic Sans MS" pitchFamily="66" charset="0"/>
              </a:rPr>
              <a:t>Introduction</a:t>
            </a:r>
          </a:p>
          <a:p>
            <a:pPr lvl="1"/>
            <a:r>
              <a:rPr lang="en-US" sz="1400" dirty="0" err="1" smtClean="0">
                <a:latin typeface="Comic Sans MS" pitchFamily="66" charset="0"/>
              </a:rPr>
              <a:t>FPCU</a:t>
            </a:r>
            <a:r>
              <a:rPr lang="en-US" sz="1400" dirty="0" smtClean="0">
                <a:latin typeface="Comic Sans MS" pitchFamily="66" charset="0"/>
              </a:rPr>
              <a:t> RE Calendar</a:t>
            </a:r>
          </a:p>
          <a:p>
            <a:pPr lvl="1"/>
            <a:r>
              <a:rPr lang="en-US" sz="1400" dirty="0" smtClean="0">
                <a:latin typeface="Comic Sans MS" pitchFamily="66" charset="0"/>
              </a:rPr>
              <a:t>Welcome to RE</a:t>
            </a:r>
          </a:p>
          <a:p>
            <a:pPr lvl="1"/>
            <a:r>
              <a:rPr lang="en-US" sz="1400" dirty="0" smtClean="0">
                <a:latin typeface="Comic Sans MS" pitchFamily="66" charset="0"/>
              </a:rPr>
              <a:t>Important Information for Teachers</a:t>
            </a:r>
          </a:p>
          <a:p>
            <a:pPr lvl="1"/>
            <a:r>
              <a:rPr lang="en-US" sz="1400" dirty="0" smtClean="0">
                <a:latin typeface="Comic Sans MS" pitchFamily="66" charset="0"/>
              </a:rPr>
              <a:t>Suggestions for Opening &amp; Closing RE class</a:t>
            </a:r>
          </a:p>
          <a:p>
            <a:pPr lvl="1"/>
            <a:r>
              <a:rPr lang="en-US" sz="1400" dirty="0" smtClean="0">
                <a:latin typeface="Comic Sans MS" pitchFamily="66" charset="0"/>
              </a:rPr>
              <a:t>Tips for Teachers</a:t>
            </a:r>
          </a:p>
          <a:p>
            <a:pPr lvl="1"/>
            <a:r>
              <a:rPr lang="en-US" sz="1400" dirty="0" smtClean="0">
                <a:latin typeface="Comic Sans MS" pitchFamily="66" charset="0"/>
              </a:rPr>
              <a:t>RE Class Schedule (general outline)</a:t>
            </a:r>
          </a:p>
          <a:p>
            <a:pPr lvl="1"/>
            <a:r>
              <a:rPr lang="en-US" sz="1400" dirty="0" smtClean="0">
                <a:latin typeface="Comic Sans MS" pitchFamily="66" charset="0"/>
              </a:rPr>
              <a:t>Discipline Policy &amp; Procedure</a:t>
            </a:r>
          </a:p>
          <a:p>
            <a:pPr lvl="1">
              <a:buNone/>
            </a:pPr>
            <a:endParaRPr lang="en-US" sz="300" dirty="0" smtClean="0">
              <a:latin typeface="Comic Sans MS" pitchFamily="66" charset="0"/>
            </a:endParaRPr>
          </a:p>
          <a:p>
            <a:r>
              <a:rPr lang="en-US" sz="2000" b="1" u="sng" dirty="0" smtClean="0">
                <a:latin typeface="Comic Sans MS" pitchFamily="66" charset="0"/>
              </a:rPr>
              <a:t>Curriculum / Class Supplies</a:t>
            </a:r>
          </a:p>
          <a:p>
            <a:pPr lvl="1"/>
            <a:r>
              <a:rPr lang="en-US" sz="1400" dirty="0" smtClean="0">
                <a:latin typeface="Comic Sans MS" pitchFamily="66" charset="0"/>
              </a:rPr>
              <a:t>Classroom Materials</a:t>
            </a:r>
          </a:p>
          <a:p>
            <a:pPr lvl="1"/>
            <a:r>
              <a:rPr lang="en-US" sz="1400" dirty="0" smtClean="0">
                <a:latin typeface="Comic Sans MS" pitchFamily="66" charset="0"/>
              </a:rPr>
              <a:t>Storage/Art Closet Materials</a:t>
            </a:r>
          </a:p>
          <a:p>
            <a:pPr lvl="1"/>
            <a:r>
              <a:rPr lang="en-US" sz="1400" dirty="0" smtClean="0">
                <a:latin typeface="Comic Sans MS" pitchFamily="66" charset="0"/>
              </a:rPr>
              <a:t>Curriculum Overview</a:t>
            </a:r>
          </a:p>
          <a:p>
            <a:pPr lvl="1"/>
            <a:r>
              <a:rPr lang="en-US" sz="1400" dirty="0" smtClean="0">
                <a:latin typeface="Comic Sans MS" pitchFamily="66" charset="0"/>
              </a:rPr>
              <a:t>Specific Curriculum Info for this class/grade</a:t>
            </a:r>
          </a:p>
          <a:p>
            <a:pPr>
              <a:buNone/>
            </a:pPr>
            <a:endParaRPr lang="en-US" sz="300" dirty="0" smtClean="0">
              <a:latin typeface="Comic Sans MS" pitchFamily="66" charset="0"/>
            </a:endParaRPr>
          </a:p>
          <a:p>
            <a:r>
              <a:rPr lang="en-US" sz="2000" b="1" u="sng" dirty="0" smtClean="0">
                <a:latin typeface="Comic Sans MS" pitchFamily="66" charset="0"/>
              </a:rPr>
              <a:t>Special Programs</a:t>
            </a:r>
          </a:p>
          <a:p>
            <a:pPr lvl="1"/>
            <a:r>
              <a:rPr lang="en-US" sz="1400" dirty="0" smtClean="0">
                <a:latin typeface="Comic Sans MS" pitchFamily="66" charset="0"/>
              </a:rPr>
              <a:t>Group Lessons, Workshops, Special Holidays</a:t>
            </a:r>
          </a:p>
          <a:p>
            <a:pPr lvl="1"/>
            <a:r>
              <a:rPr lang="en-US" sz="1400" dirty="0" smtClean="0">
                <a:latin typeface="Comic Sans MS" pitchFamily="66" charset="0"/>
              </a:rPr>
              <a:t>Guidelines  for Special Program Leaders</a:t>
            </a:r>
          </a:p>
          <a:p>
            <a:pPr lvl="1"/>
            <a:endParaRPr lang="en-US" sz="500" dirty="0" smtClean="0">
              <a:latin typeface="Comic Sans MS" pitchFamily="66" charset="0"/>
            </a:endParaRPr>
          </a:p>
          <a:p>
            <a:pPr lvl="1">
              <a:buNone/>
            </a:pPr>
            <a:endParaRPr lang="en-US" sz="300" dirty="0" smtClean="0">
              <a:latin typeface="Comic Sans MS" pitchFamily="66" charset="0"/>
            </a:endParaRPr>
          </a:p>
          <a:p>
            <a:r>
              <a:rPr lang="en-US" sz="2000" b="1" u="sng" dirty="0" smtClean="0">
                <a:latin typeface="Comic Sans MS" pitchFamily="66" charset="0"/>
              </a:rPr>
              <a:t>Forms for ordering/buying supplies</a:t>
            </a:r>
          </a:p>
          <a:p>
            <a:pPr>
              <a:buNone/>
            </a:pPr>
            <a:endParaRPr lang="en-US" sz="800" b="1" u="sng" dirty="0" smtClean="0">
              <a:latin typeface="Comic Sans MS" pitchFamily="66" charset="0"/>
            </a:endParaRPr>
          </a:p>
          <a:p>
            <a:pPr>
              <a:buNone/>
            </a:pPr>
            <a:endParaRPr lang="en-US" sz="300" b="1" u="sng" dirty="0" smtClean="0">
              <a:latin typeface="Comic Sans MS" pitchFamily="66" charset="0"/>
            </a:endParaRPr>
          </a:p>
          <a:p>
            <a:r>
              <a:rPr lang="en-US" sz="2000" b="1" u="sng" dirty="0" smtClean="0">
                <a:latin typeface="Comic Sans MS" pitchFamily="66" charset="0"/>
              </a:rPr>
              <a:t>Registration Forms</a:t>
            </a:r>
            <a:r>
              <a:rPr lang="en-US" sz="2000" dirty="0" smtClean="0">
                <a:latin typeface="Comic Sans MS" pitchFamily="66" charset="0"/>
              </a:rPr>
              <a:t> -For new students </a:t>
            </a:r>
            <a:r>
              <a:rPr lang="en-US" sz="1000" dirty="0" smtClean="0">
                <a:latin typeface="Comic Sans MS" pitchFamily="66" charset="0"/>
              </a:rPr>
              <a:t>(In back pocket)</a:t>
            </a:r>
            <a:endParaRPr lang="en-US" sz="2000" dirty="0" smtClean="0">
              <a:latin typeface="Comic Sans MS" pitchFamily="66" charset="0"/>
            </a:endParaRPr>
          </a:p>
          <a:p>
            <a:endParaRPr lang="en-US" sz="2000" b="1" u="sng" dirty="0" smtClean="0">
              <a:latin typeface="Comic Sans MS" pitchFamily="66" charset="0"/>
            </a:endParaRPr>
          </a:p>
          <a:p>
            <a:pPr lvl="1"/>
            <a:endParaRPr lang="en-US" dirty="0" smtClean="0">
              <a:latin typeface="Comic Sans MS" pitchFamily="66" charset="0"/>
            </a:endParaRPr>
          </a:p>
          <a:p>
            <a:pPr lvl="1"/>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172200" cy="1295400"/>
          </a:xfrm>
        </p:spPr>
        <p:txBody>
          <a:bodyPr>
            <a:normAutofit/>
          </a:bodyPr>
          <a:lstStyle/>
          <a:p>
            <a:r>
              <a:rPr lang="en-US" sz="3000" b="1" dirty="0" smtClean="0">
                <a:latin typeface="Papyrus" pitchFamily="66" charset="0"/>
              </a:rPr>
              <a:t>RE  Church  Calendar</a:t>
            </a:r>
            <a:br>
              <a:rPr lang="en-US" sz="3000" b="1" dirty="0" smtClean="0">
                <a:latin typeface="Papyrus" pitchFamily="66" charset="0"/>
              </a:rPr>
            </a:br>
            <a:r>
              <a:rPr lang="en-US" sz="3000" b="1" dirty="0" smtClean="0">
                <a:latin typeface="Papyrus" pitchFamily="66" charset="0"/>
              </a:rPr>
              <a:t>20      -20      </a:t>
            </a:r>
            <a:endParaRPr lang="en-US" sz="3000" b="1" dirty="0">
              <a:latin typeface="Papyrus" pitchFamily="66" charset="0"/>
            </a:endParaRPr>
          </a:p>
        </p:txBody>
      </p:sp>
      <p:sp>
        <p:nvSpPr>
          <p:cNvPr id="3" name="Content Placeholder 2"/>
          <p:cNvSpPr>
            <a:spLocks noGrp="1"/>
          </p:cNvSpPr>
          <p:nvPr>
            <p:ph idx="1"/>
          </p:nvPr>
        </p:nvSpPr>
        <p:spPr>
          <a:xfrm>
            <a:off x="342900" y="1828799"/>
            <a:ext cx="6172200" cy="6339419"/>
          </a:xfrm>
        </p:spPr>
        <p:txBody>
          <a:bodyPr/>
          <a:lstStyle/>
          <a:p>
            <a:pPr algn="ctr">
              <a:buNone/>
            </a:pPr>
            <a:r>
              <a:rPr lang="en-US" smtClean="0"/>
              <a:t>Calendar for next RE year will go here!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smtClean="0">
                <a:latin typeface="Papyrus" pitchFamily="66" charset="0"/>
              </a:rPr>
              <a:t>Welcome to Religious Education ~ </a:t>
            </a:r>
            <a:br>
              <a:rPr lang="en-US" sz="3000" b="1" smtClean="0">
                <a:latin typeface="Papyrus" pitchFamily="66" charset="0"/>
              </a:rPr>
            </a:br>
            <a:r>
              <a:rPr lang="en-US" sz="3000" b="1" smtClean="0">
                <a:latin typeface="Papyrus" pitchFamily="66" charset="0"/>
              </a:rPr>
              <a:t>“Church School”</a:t>
            </a:r>
            <a:endParaRPr lang="en-US" sz="3000" b="1">
              <a:latin typeface="Papyrus" pitchFamily="66" charset="0"/>
            </a:endParaRPr>
          </a:p>
        </p:txBody>
      </p:sp>
      <p:sp>
        <p:nvSpPr>
          <p:cNvPr id="3" name="Content Placeholder 2"/>
          <p:cNvSpPr>
            <a:spLocks noGrp="1"/>
          </p:cNvSpPr>
          <p:nvPr>
            <p:ph idx="1"/>
          </p:nvPr>
        </p:nvSpPr>
        <p:spPr>
          <a:xfrm>
            <a:off x="342900" y="1600201"/>
            <a:ext cx="6172200" cy="6568018"/>
          </a:xfrm>
        </p:spPr>
        <p:txBody>
          <a:bodyPr>
            <a:normAutofit fontScale="92500" lnSpcReduction="10000"/>
          </a:bodyPr>
          <a:lstStyle/>
          <a:p>
            <a:pPr>
              <a:buNone/>
            </a:pPr>
            <a:endParaRPr lang="en-US" sz="800" dirty="0" smtClean="0">
              <a:latin typeface="Comic Sans MS" pitchFamily="66" charset="0"/>
            </a:endParaRPr>
          </a:p>
          <a:p>
            <a:pPr algn="ctr">
              <a:buNone/>
            </a:pPr>
            <a:r>
              <a:rPr lang="en-US" sz="2000" dirty="0">
                <a:latin typeface="Comic Sans MS" pitchFamily="66" charset="0"/>
              </a:rPr>
              <a:t>	</a:t>
            </a:r>
            <a:endParaRPr lang="en-US" sz="2000" dirty="0" smtClean="0">
              <a:latin typeface="Comic Sans MS" pitchFamily="66" charset="0"/>
            </a:endParaRPr>
          </a:p>
          <a:p>
            <a:pPr marL="0" indent="0" algn="ctr">
              <a:spcBef>
                <a:spcPts val="0"/>
              </a:spcBef>
              <a:buNone/>
            </a:pPr>
            <a:r>
              <a:rPr lang="en-US" sz="2000" i="1" dirty="0" smtClean="0">
                <a:latin typeface="Comic Sans MS" pitchFamily="66" charset="0"/>
              </a:rPr>
              <a:t>In the religious education program here at </a:t>
            </a:r>
            <a:r>
              <a:rPr lang="en-US" sz="2000" i="1" dirty="0" err="1" smtClean="0">
                <a:latin typeface="Comic Sans MS" pitchFamily="66" charset="0"/>
              </a:rPr>
              <a:t>FPCU</a:t>
            </a:r>
            <a:r>
              <a:rPr lang="en-US" sz="2000" i="1" dirty="0" smtClean="0">
                <a:latin typeface="Comic Sans MS" pitchFamily="66" charset="0"/>
              </a:rPr>
              <a:t>, our interest is in nurturing spiritual growth and development.  It may be helpful to consider “church school” as a form of worship, in which participants have the opportunity to experience and praise God, whether one believes God to be a loving creator, a spirit of union and connection, or life-giving and affirming principles and characteristics.  When we enter into worship, ordinary time and space are transformed into sacred time and space.</a:t>
            </a:r>
          </a:p>
          <a:p>
            <a:pPr marL="0" indent="0" algn="ctr">
              <a:spcBef>
                <a:spcPts val="0"/>
              </a:spcBef>
              <a:buNone/>
            </a:pPr>
            <a:endParaRPr lang="en-US" sz="2000" i="1" dirty="0">
              <a:latin typeface="Comic Sans MS" pitchFamily="66" charset="0"/>
            </a:endParaRPr>
          </a:p>
          <a:p>
            <a:pPr marL="0" indent="0" algn="ctr">
              <a:spcBef>
                <a:spcPts val="0"/>
              </a:spcBef>
              <a:buNone/>
            </a:pPr>
            <a:r>
              <a:rPr lang="en-US" sz="2000" i="1" dirty="0" smtClean="0">
                <a:latin typeface="Comic Sans MS" pitchFamily="66" charset="0"/>
              </a:rPr>
              <a:t>There is a RE Class Schedule posted in each classroom, however it is just a basic layout of how class could go, not how it has to go.  During this time, you are the worship leader, and your experience of the time and your instincts about the process can guide you.  The following pages have more suggestions for making this time a sacred and special  time; So, take what works for you and leave the rest.  And feel free to try your own ideas for creating a sacred space. </a:t>
            </a:r>
          </a:p>
          <a:p>
            <a:pPr algn="ctr">
              <a:buNone/>
            </a:pPr>
            <a:endParaRPr lang="en-US" sz="2000" i="1" dirty="0" smtClean="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000" b="1" dirty="0" smtClean="0">
                <a:latin typeface="Papyrus" pitchFamily="66" charset="0"/>
              </a:rPr>
              <a:t>First Parish of Westford Cooperative Church School</a:t>
            </a:r>
            <a:br>
              <a:rPr lang="en-US" sz="2000" b="1" dirty="0" smtClean="0">
                <a:latin typeface="Papyrus" pitchFamily="66" charset="0"/>
              </a:rPr>
            </a:br>
            <a:r>
              <a:rPr lang="en-US" sz="3000" b="1" u="sng" dirty="0" smtClean="0">
                <a:latin typeface="Papyrus" pitchFamily="66" charset="0"/>
              </a:rPr>
              <a:t>Information </a:t>
            </a:r>
            <a:r>
              <a:rPr lang="en-US" sz="3000" b="1" u="sng" dirty="0">
                <a:latin typeface="Papyrus" pitchFamily="66" charset="0"/>
              </a:rPr>
              <a:t>F</a:t>
            </a:r>
            <a:r>
              <a:rPr lang="en-US" sz="3000" b="1" u="sng" dirty="0" smtClean="0">
                <a:latin typeface="Papyrus" pitchFamily="66" charset="0"/>
              </a:rPr>
              <a:t>or Teachers</a:t>
            </a:r>
            <a:endParaRPr lang="en-US" sz="3000" b="1" dirty="0">
              <a:latin typeface="Papyrus" pitchFamily="66" charset="0"/>
            </a:endParaRPr>
          </a:p>
        </p:txBody>
      </p:sp>
      <p:sp>
        <p:nvSpPr>
          <p:cNvPr id="3" name="Content Placeholder 2"/>
          <p:cNvSpPr>
            <a:spLocks noGrp="1"/>
          </p:cNvSpPr>
          <p:nvPr>
            <p:ph idx="1"/>
          </p:nvPr>
        </p:nvSpPr>
        <p:spPr>
          <a:xfrm>
            <a:off x="381000" y="1447800"/>
            <a:ext cx="6172200" cy="7162800"/>
          </a:xfrm>
        </p:spPr>
        <p:txBody>
          <a:bodyPr>
            <a:normAutofit fontScale="92500" lnSpcReduction="10000"/>
          </a:bodyPr>
          <a:lstStyle/>
          <a:p>
            <a:pPr marL="0" indent="0">
              <a:spcBef>
                <a:spcPts val="0"/>
              </a:spcBef>
              <a:buFont typeface="Wingdings" pitchFamily="2" charset="2"/>
              <a:buChar char="v"/>
            </a:pPr>
            <a:r>
              <a:rPr lang="en-US" sz="1800" b="1" dirty="0" smtClean="0">
                <a:latin typeface="Comic Sans MS" pitchFamily="66" charset="0"/>
              </a:rPr>
              <a:t> </a:t>
            </a:r>
            <a:r>
              <a:rPr lang="en-US" sz="1700" b="1" dirty="0" smtClean="0">
                <a:latin typeface="Comic Sans MS" pitchFamily="66" charset="0"/>
              </a:rPr>
              <a:t>ALLERGIES:</a:t>
            </a:r>
            <a:r>
              <a:rPr lang="en-US" sz="1800" b="1" dirty="0" smtClean="0">
                <a:latin typeface="Comic Sans MS" pitchFamily="66" charset="0"/>
              </a:rPr>
              <a:t> </a:t>
            </a:r>
            <a:r>
              <a:rPr lang="en-US" sz="1500" dirty="0" smtClean="0">
                <a:latin typeface="Comic Sans MS" pitchFamily="66" charset="0"/>
              </a:rPr>
              <a:t>Any information the office receives about allergies is listed on the attendance sheet and posted in the classroom.  </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v"/>
            </a:pPr>
            <a:r>
              <a:rPr lang="en-US" sz="2000" b="1" dirty="0" smtClean="0">
                <a:latin typeface="Comic Sans MS" pitchFamily="66" charset="0"/>
              </a:rPr>
              <a:t> </a:t>
            </a:r>
            <a:r>
              <a:rPr lang="en-US" sz="1700" b="1" dirty="0" smtClean="0">
                <a:latin typeface="Comic Sans MS" pitchFamily="66" charset="0"/>
              </a:rPr>
              <a:t>ARRIVAL &amp; DEPARTURE: </a:t>
            </a:r>
            <a:r>
              <a:rPr lang="en-US" sz="1500" dirty="0" smtClean="0">
                <a:latin typeface="Comic Sans MS" pitchFamily="66" charset="0"/>
              </a:rPr>
              <a:t>Children begin in worship with their parents before going to class.  Class begins ~10:45.  Class ends 11:30.  4</a:t>
            </a:r>
            <a:r>
              <a:rPr lang="en-US" sz="1500" baseline="30000" dirty="0" smtClean="0">
                <a:latin typeface="Comic Sans MS" pitchFamily="66" charset="0"/>
              </a:rPr>
              <a:t>th</a:t>
            </a:r>
            <a:r>
              <a:rPr lang="en-US" sz="1500" dirty="0" smtClean="0">
                <a:latin typeface="Comic Sans MS" pitchFamily="66" charset="0"/>
              </a:rPr>
              <a:t> &amp; 5</a:t>
            </a:r>
            <a:r>
              <a:rPr lang="en-US" sz="1500" baseline="30000" dirty="0" smtClean="0">
                <a:latin typeface="Comic Sans MS" pitchFamily="66" charset="0"/>
              </a:rPr>
              <a:t>th</a:t>
            </a:r>
            <a:r>
              <a:rPr lang="en-US" sz="1500" dirty="0" smtClean="0">
                <a:latin typeface="Comic Sans MS" pitchFamily="66" charset="0"/>
              </a:rPr>
              <a:t> grade may be released to go upstairs on their own.  PK-3</a:t>
            </a:r>
            <a:r>
              <a:rPr lang="en-US" sz="1500" baseline="30000" dirty="0" smtClean="0">
                <a:latin typeface="Comic Sans MS" pitchFamily="66" charset="0"/>
              </a:rPr>
              <a:t>rd</a:t>
            </a:r>
            <a:r>
              <a:rPr lang="en-US" sz="1500" dirty="0" smtClean="0">
                <a:latin typeface="Comic Sans MS" pitchFamily="66" charset="0"/>
              </a:rPr>
              <a:t> grade children must wait in their classroom (or in the </a:t>
            </a:r>
            <a:r>
              <a:rPr lang="en-US" sz="1500" dirty="0" err="1" smtClean="0">
                <a:latin typeface="Comic Sans MS" pitchFamily="66" charset="0"/>
              </a:rPr>
              <a:t>rec</a:t>
            </a:r>
            <a:r>
              <a:rPr lang="en-US" sz="1500" dirty="0" smtClean="0">
                <a:latin typeface="Comic Sans MS" pitchFamily="66" charset="0"/>
              </a:rPr>
              <a:t> room) until their parents come down to get them.</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v"/>
            </a:pPr>
            <a:r>
              <a:rPr lang="en-US" sz="1800" b="1" dirty="0" smtClean="0">
                <a:latin typeface="Comic Sans MS" pitchFamily="66" charset="0"/>
              </a:rPr>
              <a:t> </a:t>
            </a:r>
            <a:r>
              <a:rPr lang="en-US" sz="1700" b="1" dirty="0" smtClean="0">
                <a:latin typeface="Comic Sans MS" pitchFamily="66" charset="0"/>
              </a:rPr>
              <a:t>ATTENDANCE:</a:t>
            </a:r>
            <a:r>
              <a:rPr lang="en-US" sz="1800" b="1" dirty="0" smtClean="0">
                <a:latin typeface="Comic Sans MS" pitchFamily="66" charset="0"/>
              </a:rPr>
              <a:t> </a:t>
            </a:r>
            <a:r>
              <a:rPr lang="en-US" sz="1500" dirty="0" smtClean="0">
                <a:latin typeface="Comic Sans MS" pitchFamily="66" charset="0"/>
              </a:rPr>
              <a:t>Record attendance on the sheet provided.  For new students, please have parents fill out a registration form (copies are in the back of the class binder.)  Attendance records are critical for our planning!  Registration is as well; sometimes church school is the only contact a family has with </a:t>
            </a:r>
            <a:r>
              <a:rPr lang="en-US" sz="1500" dirty="0" err="1" smtClean="0">
                <a:latin typeface="Comic Sans MS" pitchFamily="66" charset="0"/>
              </a:rPr>
              <a:t>FPCU</a:t>
            </a:r>
            <a:r>
              <a:rPr lang="en-US" sz="1500" dirty="0" smtClean="0">
                <a:latin typeface="Comic Sans MS" pitchFamily="66" charset="0"/>
              </a:rPr>
              <a:t>, so getting addresses and telephone numbers is crucial to our ministry with them.</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v"/>
            </a:pPr>
            <a:r>
              <a:rPr lang="en-US" sz="1800" b="1" dirty="0" smtClean="0">
                <a:latin typeface="Comic Sans MS" pitchFamily="66" charset="0"/>
              </a:rPr>
              <a:t> </a:t>
            </a:r>
            <a:r>
              <a:rPr lang="en-US" sz="1700" b="1" dirty="0" smtClean="0">
                <a:latin typeface="Comic Sans MS" pitchFamily="66" charset="0"/>
              </a:rPr>
              <a:t>CLEAN UP: </a:t>
            </a:r>
            <a:r>
              <a:rPr lang="en-US" sz="1500" dirty="0" smtClean="0">
                <a:latin typeface="Comic Sans MS" pitchFamily="66" charset="0"/>
              </a:rPr>
              <a:t>After class, please return the classroom to its previous state of order and cleanliness.  Materials/Supplies away, folder returned to file in crate, chairs stacked, trash picked up, table(s) wiped etc.</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v"/>
            </a:pPr>
            <a:r>
              <a:rPr lang="en-US" sz="2000" b="1" dirty="0" smtClean="0">
                <a:latin typeface="Comic Sans MS" pitchFamily="66" charset="0"/>
              </a:rPr>
              <a:t> </a:t>
            </a:r>
            <a:r>
              <a:rPr lang="en-US" sz="1700" b="1" dirty="0" smtClean="0">
                <a:latin typeface="Comic Sans MS" pitchFamily="66" charset="0"/>
              </a:rPr>
              <a:t>CLOSING: </a:t>
            </a:r>
            <a:r>
              <a:rPr lang="en-US" sz="1500" dirty="0" smtClean="0">
                <a:latin typeface="Comic Sans MS" pitchFamily="66" charset="0"/>
              </a:rPr>
              <a:t>Children remember most what happens last.  Help them remember a peaceful and positive environment by creating a tradition for the end of class like a prayer, song or story, and encourage them to leave calmly when their parents arrive/when they are dismissed.</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v"/>
            </a:pPr>
            <a:r>
              <a:rPr lang="en-US" sz="1800" b="1" dirty="0" smtClean="0">
                <a:latin typeface="Comic Sans MS" pitchFamily="66" charset="0"/>
              </a:rPr>
              <a:t> </a:t>
            </a:r>
            <a:r>
              <a:rPr lang="en-US" sz="1700" b="1" dirty="0" smtClean="0">
                <a:latin typeface="Comic Sans MS" pitchFamily="66" charset="0"/>
              </a:rPr>
              <a:t>COMMUNICATION:</a:t>
            </a:r>
            <a:r>
              <a:rPr lang="en-US" sz="1800" b="1" dirty="0" smtClean="0">
                <a:latin typeface="Comic Sans MS" pitchFamily="66" charset="0"/>
              </a:rPr>
              <a:t> </a:t>
            </a:r>
            <a:r>
              <a:rPr lang="en-US" sz="1500" dirty="0" smtClean="0">
                <a:latin typeface="Comic Sans MS" pitchFamily="66" charset="0"/>
              </a:rPr>
              <a:t>Communicating with the </a:t>
            </a:r>
            <a:r>
              <a:rPr lang="en-US" sz="1500" dirty="0" err="1" smtClean="0">
                <a:latin typeface="Comic Sans MS" pitchFamily="66" charset="0"/>
              </a:rPr>
              <a:t>DRE</a:t>
            </a:r>
            <a:r>
              <a:rPr lang="en-US" sz="1500" dirty="0" smtClean="0">
                <a:latin typeface="Comic Sans MS" pitchFamily="66" charset="0"/>
              </a:rPr>
              <a:t> about anything can be done via e-mail (</a:t>
            </a:r>
            <a:r>
              <a:rPr lang="en-US" sz="1500" dirty="0" smtClean="0">
                <a:latin typeface="Comic Sans MS" pitchFamily="66" charset="0"/>
                <a:hlinkClick r:id="rId2"/>
              </a:rPr>
              <a:t>fpcu_dre@yahoo.com</a:t>
            </a:r>
            <a:r>
              <a:rPr lang="en-US" sz="1500" dirty="0" smtClean="0">
                <a:latin typeface="Comic Sans MS" pitchFamily="66" charset="0"/>
              </a:rPr>
              <a:t>) or in writing  (via the ‘class notes’ section of the class binder or by leaving a note in the </a:t>
            </a:r>
            <a:r>
              <a:rPr lang="en-US" sz="1500" dirty="0" err="1" smtClean="0">
                <a:latin typeface="Comic Sans MS" pitchFamily="66" charset="0"/>
              </a:rPr>
              <a:t>DRE</a:t>
            </a:r>
            <a:r>
              <a:rPr lang="en-US" sz="1500" dirty="0" smtClean="0">
                <a:latin typeface="Comic Sans MS" pitchFamily="66" charset="0"/>
              </a:rPr>
              <a:t> mailbox in the main office.)  Please let the </a:t>
            </a:r>
            <a:r>
              <a:rPr lang="en-US" sz="1500" dirty="0" err="1" smtClean="0">
                <a:latin typeface="Comic Sans MS" pitchFamily="66" charset="0"/>
              </a:rPr>
              <a:t>DRE</a:t>
            </a:r>
            <a:r>
              <a:rPr lang="en-US" sz="1500" dirty="0" smtClean="0">
                <a:latin typeface="Comic Sans MS" pitchFamily="66" charset="0"/>
              </a:rPr>
              <a:t> know of any concerns, complaints and compliments, or if you need help, materials, or assistance with anything.  </a:t>
            </a:r>
          </a:p>
          <a:p>
            <a:pPr marL="0" indent="0" algn="ctr">
              <a:spcBef>
                <a:spcPts val="0"/>
              </a:spcBef>
              <a:buNone/>
            </a:pPr>
            <a:endParaRPr lang="en-US" sz="1500" b="1" dirty="0" smtClean="0">
              <a:latin typeface="Comic Sans MS" pitchFamily="66" charset="0"/>
            </a:endParaRPr>
          </a:p>
          <a:p>
            <a:pPr marL="0" indent="0" algn="ctr">
              <a:spcBef>
                <a:spcPts val="0"/>
              </a:spcBef>
              <a:buNone/>
            </a:pPr>
            <a:r>
              <a:rPr lang="en-US" sz="1500" b="1" dirty="0" smtClean="0">
                <a:latin typeface="Comic Sans MS" pitchFamily="66" charset="0"/>
              </a:rPr>
              <a:t>Page 1</a:t>
            </a:r>
            <a:endParaRPr lang="en-US" sz="1800" b="1" dirty="0" smtClean="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157816"/>
          </a:xfrm>
        </p:spPr>
        <p:txBody>
          <a:bodyPr>
            <a:normAutofit/>
          </a:bodyPr>
          <a:lstStyle/>
          <a:p>
            <a:r>
              <a:rPr lang="en-US" sz="2000" b="1" dirty="0" smtClean="0">
                <a:latin typeface="Papyrus" pitchFamily="66" charset="0"/>
              </a:rPr>
              <a:t>First Parish of Westford Cooperative Church School</a:t>
            </a:r>
            <a:br>
              <a:rPr lang="en-US" sz="2000" b="1" dirty="0" smtClean="0">
                <a:latin typeface="Papyrus" pitchFamily="66" charset="0"/>
              </a:rPr>
            </a:br>
            <a:r>
              <a:rPr lang="en-US" sz="3000" b="1" u="sng" dirty="0" smtClean="0">
                <a:latin typeface="Papyrus" pitchFamily="66" charset="0"/>
              </a:rPr>
              <a:t>Information For Teachers</a:t>
            </a:r>
            <a:endParaRPr lang="en-US" sz="3000" dirty="0"/>
          </a:p>
        </p:txBody>
      </p:sp>
      <p:sp>
        <p:nvSpPr>
          <p:cNvPr id="3" name="Content Placeholder 2"/>
          <p:cNvSpPr>
            <a:spLocks noGrp="1"/>
          </p:cNvSpPr>
          <p:nvPr>
            <p:ph idx="1"/>
          </p:nvPr>
        </p:nvSpPr>
        <p:spPr>
          <a:xfrm>
            <a:off x="342900" y="1600200"/>
            <a:ext cx="6172200" cy="6934199"/>
          </a:xfrm>
        </p:spPr>
        <p:txBody>
          <a:bodyPr>
            <a:normAutofit lnSpcReduction="10000"/>
          </a:bodyPr>
          <a:lstStyle/>
          <a:p>
            <a:pPr marL="0" indent="0">
              <a:spcBef>
                <a:spcPts val="0"/>
              </a:spcBef>
              <a:buFont typeface="Wingdings" pitchFamily="2" charset="2"/>
              <a:buChar char="v"/>
            </a:pPr>
            <a:r>
              <a:rPr lang="en-US" sz="1700" b="1" dirty="0" smtClean="0">
                <a:latin typeface="Comic Sans MS" pitchFamily="66" charset="0"/>
              </a:rPr>
              <a:t>CURRICULUM:</a:t>
            </a:r>
            <a:r>
              <a:rPr lang="en-US" sz="2000" b="1" dirty="0" smtClean="0">
                <a:latin typeface="Comic Sans MS" pitchFamily="66" charset="0"/>
              </a:rPr>
              <a:t> </a:t>
            </a:r>
            <a:r>
              <a:rPr lang="en-US" sz="1500" dirty="0" smtClean="0">
                <a:latin typeface="Comic Sans MS" pitchFamily="66" charset="0"/>
              </a:rPr>
              <a:t>Curriculum is established by the RE Committee in conjunction with teachers.  Class lessons are kept in the classroom crate-files are labeled with the lesson name and date.  Teachers are responsible for looking over their lessons prior </a:t>
            </a:r>
            <a:r>
              <a:rPr lang="en-US" sz="1500" dirty="0">
                <a:latin typeface="Comic Sans MS" pitchFamily="66" charset="0"/>
              </a:rPr>
              <a:t>t</a:t>
            </a:r>
            <a:r>
              <a:rPr lang="en-US" sz="1500" dirty="0" smtClean="0">
                <a:latin typeface="Comic Sans MS" pitchFamily="66" charset="0"/>
              </a:rPr>
              <a:t>o class time and preparing for the activities.  Folders get returned to the crate when class is over.</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v"/>
            </a:pPr>
            <a:r>
              <a:rPr lang="en-US" sz="2000" b="1" dirty="0" smtClean="0">
                <a:latin typeface="Comic Sans MS" pitchFamily="66" charset="0"/>
              </a:rPr>
              <a:t> </a:t>
            </a:r>
            <a:r>
              <a:rPr lang="en-US" sz="1700" b="1" dirty="0" smtClean="0">
                <a:latin typeface="Comic Sans MS" pitchFamily="66" charset="0"/>
              </a:rPr>
              <a:t>INTERGENERATIONAL SUNDAYS &amp; WORKSHOPS: </a:t>
            </a:r>
            <a:r>
              <a:rPr lang="en-US" sz="1500" dirty="0" smtClean="0">
                <a:latin typeface="Comic Sans MS" pitchFamily="66" charset="0"/>
              </a:rPr>
              <a:t>On </a:t>
            </a:r>
            <a:r>
              <a:rPr lang="en-US" sz="1500" dirty="0" err="1" smtClean="0">
                <a:latin typeface="Comic Sans MS" pitchFamily="66" charset="0"/>
              </a:rPr>
              <a:t>IG</a:t>
            </a:r>
            <a:r>
              <a:rPr lang="en-US" sz="1500" dirty="0" smtClean="0">
                <a:latin typeface="Comic Sans MS" pitchFamily="66" charset="0"/>
              </a:rPr>
              <a:t> Sundays there is NO CHURCH SCHOOL; all ages worship together.  For workshops and group lessons, “assistants” are needed to help the leader(s) with crowd control.</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v"/>
            </a:pPr>
            <a:r>
              <a:rPr lang="en-US" sz="2000" b="1" dirty="0" smtClean="0">
                <a:latin typeface="Comic Sans MS" pitchFamily="66" charset="0"/>
              </a:rPr>
              <a:t> </a:t>
            </a:r>
            <a:r>
              <a:rPr lang="en-US" sz="1700" b="1" dirty="0" smtClean="0">
                <a:latin typeface="Comic Sans MS" pitchFamily="66" charset="0"/>
              </a:rPr>
              <a:t>OFFERING:</a:t>
            </a:r>
            <a:r>
              <a:rPr lang="en-US" sz="2000" b="1" dirty="0" smtClean="0">
                <a:latin typeface="Comic Sans MS" pitchFamily="66" charset="0"/>
              </a:rPr>
              <a:t> </a:t>
            </a:r>
            <a:r>
              <a:rPr lang="en-US" sz="1500" dirty="0" smtClean="0">
                <a:latin typeface="Comic Sans MS" pitchFamily="66" charset="0"/>
              </a:rPr>
              <a:t>When classes are in session, children share their offering during class time; a basket is in each classroom.   A prayer is provided, to say after the offering, but feel free to use/make up your own!  Many teachers begin class-after attendance-with the offering, using the prayer to settle the children down.  Before class is over, the </a:t>
            </a:r>
            <a:r>
              <a:rPr lang="en-US" sz="1500" dirty="0" err="1" smtClean="0">
                <a:latin typeface="Comic Sans MS" pitchFamily="66" charset="0"/>
              </a:rPr>
              <a:t>DRE</a:t>
            </a:r>
            <a:r>
              <a:rPr lang="en-US" sz="1500" dirty="0" smtClean="0">
                <a:latin typeface="Comic Sans MS" pitchFamily="66" charset="0"/>
              </a:rPr>
              <a:t> will come and collect the offering from each room.</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v"/>
            </a:pPr>
            <a:r>
              <a:rPr lang="en-US" sz="2000" b="1" dirty="0" smtClean="0">
                <a:latin typeface="Comic Sans MS" pitchFamily="66" charset="0"/>
              </a:rPr>
              <a:t> </a:t>
            </a:r>
            <a:r>
              <a:rPr lang="en-US" sz="1700" b="1" dirty="0" smtClean="0">
                <a:latin typeface="Comic Sans MS" pitchFamily="66" charset="0"/>
              </a:rPr>
              <a:t>SUBSTITUTES:</a:t>
            </a:r>
            <a:r>
              <a:rPr lang="en-US" sz="2000" b="1" dirty="0" smtClean="0">
                <a:latin typeface="Comic Sans MS" pitchFamily="66" charset="0"/>
              </a:rPr>
              <a:t> </a:t>
            </a:r>
            <a:r>
              <a:rPr lang="en-US" sz="1500" dirty="0" smtClean="0">
                <a:latin typeface="Comic Sans MS" pitchFamily="66" charset="0"/>
              </a:rPr>
              <a:t>You are responsible for finding your own substitute.  Please inform the </a:t>
            </a:r>
            <a:r>
              <a:rPr lang="en-US" sz="1500" dirty="0" err="1" smtClean="0">
                <a:latin typeface="Comic Sans MS" pitchFamily="66" charset="0"/>
              </a:rPr>
              <a:t>DRE</a:t>
            </a:r>
            <a:r>
              <a:rPr lang="en-US" sz="1500" dirty="0" smtClean="0">
                <a:latin typeface="Comic Sans MS" pitchFamily="66" charset="0"/>
              </a:rPr>
              <a:t> of any changes as soon as possible.</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v"/>
            </a:pPr>
            <a:r>
              <a:rPr lang="en-US" sz="2000" b="1" dirty="0" smtClean="0">
                <a:latin typeface="Comic Sans MS" pitchFamily="66" charset="0"/>
              </a:rPr>
              <a:t> </a:t>
            </a:r>
            <a:r>
              <a:rPr lang="en-US" sz="1700" b="1" dirty="0" smtClean="0">
                <a:latin typeface="Comic Sans MS" pitchFamily="66" charset="0"/>
              </a:rPr>
              <a:t>SUPPLIES: </a:t>
            </a:r>
            <a:r>
              <a:rPr lang="en-US" sz="1500" dirty="0" smtClean="0">
                <a:latin typeface="Comic Sans MS" pitchFamily="66" charset="0"/>
              </a:rPr>
              <a:t>(See Supply Lists.)  If you need special supplies, or you notice supplies are running out, please inform the </a:t>
            </a:r>
            <a:r>
              <a:rPr lang="en-US" sz="1500" dirty="0" err="1" smtClean="0">
                <a:latin typeface="Comic Sans MS" pitchFamily="66" charset="0"/>
              </a:rPr>
              <a:t>DRE</a:t>
            </a:r>
            <a:r>
              <a:rPr lang="en-US" sz="1500" dirty="0" smtClean="0">
                <a:latin typeface="Comic Sans MS" pitchFamily="66" charset="0"/>
              </a:rPr>
              <a:t>.  You can also purchase supplies and be reimbursed by providing the </a:t>
            </a:r>
            <a:r>
              <a:rPr lang="en-US" sz="1500" dirty="0" err="1" smtClean="0">
                <a:latin typeface="Comic Sans MS" pitchFamily="66" charset="0"/>
              </a:rPr>
              <a:t>DRE</a:t>
            </a:r>
            <a:r>
              <a:rPr lang="en-US" sz="1500" dirty="0" smtClean="0">
                <a:latin typeface="Comic Sans MS" pitchFamily="66" charset="0"/>
              </a:rPr>
              <a:t> with the receipt and filling out a reimbursement form (reimbursement forms are found in the back of the binder.)</a:t>
            </a:r>
          </a:p>
          <a:p>
            <a:pPr marL="0" indent="0" algn="ctr">
              <a:spcBef>
                <a:spcPts val="0"/>
              </a:spcBef>
              <a:buNone/>
            </a:pPr>
            <a:endParaRPr lang="en-US" sz="1500" b="1" dirty="0" smtClean="0">
              <a:latin typeface="Comic Sans MS" pitchFamily="66" charset="0"/>
            </a:endParaRPr>
          </a:p>
          <a:p>
            <a:pPr marL="0" indent="0" algn="ctr">
              <a:spcBef>
                <a:spcPts val="0"/>
              </a:spcBef>
              <a:buNone/>
            </a:pPr>
            <a:r>
              <a:rPr lang="en-US" sz="1500" b="1" dirty="0" smtClean="0">
                <a:latin typeface="Comic Sans MS" pitchFamily="66" charset="0"/>
              </a:rPr>
              <a:t>Page 2</a:t>
            </a:r>
          </a:p>
          <a:p>
            <a:pPr marL="0" indent="0">
              <a:spcBef>
                <a:spcPts val="0"/>
              </a:spcBef>
            </a:pPr>
            <a:endParaRPr lang="en-US" sz="600" dirty="0" smtClean="0">
              <a:latin typeface="Comic Sans MS" pitchFamily="66" charset="0"/>
            </a:endParaRPr>
          </a:p>
          <a:p>
            <a:pPr marL="0" indent="0">
              <a:spcBef>
                <a:spcPts val="0"/>
              </a:spcBef>
              <a:buNone/>
            </a:pPr>
            <a:endParaRPr lang="en-US" sz="17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172200" cy="1524000"/>
          </a:xfrm>
        </p:spPr>
        <p:txBody>
          <a:bodyPr>
            <a:normAutofit fontScale="90000"/>
          </a:bodyPr>
          <a:lstStyle/>
          <a:p>
            <a:pPr marL="0" indent="0">
              <a:spcBef>
                <a:spcPts val="0"/>
              </a:spcBef>
            </a:pPr>
            <a:r>
              <a:rPr lang="en-US" sz="2800" b="1" u="sng" dirty="0">
                <a:latin typeface="Papyrus" pitchFamily="66" charset="0"/>
              </a:rPr>
              <a:t>S</a:t>
            </a:r>
            <a:r>
              <a:rPr lang="en-US" sz="2800" b="1" u="sng" dirty="0" smtClean="0">
                <a:latin typeface="Papyrus" pitchFamily="66" charset="0"/>
              </a:rPr>
              <a:t>uggestions for Opening &amp; Closing RE Classes  </a:t>
            </a:r>
            <a:r>
              <a:rPr lang="en-US" sz="500" b="1" u="sng" dirty="0" smtClean="0">
                <a:latin typeface="Papyrus" pitchFamily="66" charset="0"/>
              </a:rPr>
              <a:t/>
            </a:r>
            <a:br>
              <a:rPr lang="en-US" sz="500" b="1" u="sng" dirty="0" smtClean="0">
                <a:latin typeface="Papyrus" pitchFamily="66" charset="0"/>
              </a:rPr>
            </a:br>
            <a:r>
              <a:rPr lang="en-US" sz="800" b="1" dirty="0" smtClean="0">
                <a:latin typeface="Papyrus" pitchFamily="66" charset="0"/>
              </a:rPr>
              <a:t>~</a:t>
            </a:r>
            <a:r>
              <a:rPr lang="en-US" sz="1500" b="1" dirty="0" smtClean="0">
                <a:latin typeface="Comic Sans MS" pitchFamily="66" charset="0"/>
              </a:rPr>
              <a:t/>
            </a:r>
            <a:br>
              <a:rPr lang="en-US" sz="1500" b="1" dirty="0" smtClean="0">
                <a:latin typeface="Comic Sans MS" pitchFamily="66" charset="0"/>
              </a:rPr>
            </a:br>
            <a:r>
              <a:rPr lang="en-US" sz="1300" dirty="0" smtClean="0">
                <a:latin typeface="Comic Sans MS" pitchFamily="66" charset="0"/>
              </a:rPr>
              <a:t>These or similar rituals will provide a grounding rhythm for classes, especially as teachers change and attendance is erratic.  Feel free, of course, to create your own rituals, and adapt, add or delete each week as needed.</a:t>
            </a:r>
            <a:endParaRPr lang="en-US" sz="1300" dirty="0"/>
          </a:p>
        </p:txBody>
      </p:sp>
      <p:sp>
        <p:nvSpPr>
          <p:cNvPr id="3" name="Content Placeholder 2"/>
          <p:cNvSpPr>
            <a:spLocks noGrp="1"/>
          </p:cNvSpPr>
          <p:nvPr>
            <p:ph idx="1"/>
          </p:nvPr>
        </p:nvSpPr>
        <p:spPr>
          <a:xfrm>
            <a:off x="381000" y="2057400"/>
            <a:ext cx="6172200" cy="6781799"/>
          </a:xfrm>
        </p:spPr>
        <p:txBody>
          <a:bodyPr>
            <a:normAutofit/>
          </a:bodyPr>
          <a:lstStyle/>
          <a:p>
            <a:pPr marL="0" indent="0">
              <a:spcBef>
                <a:spcPts val="0"/>
              </a:spcBef>
              <a:buFont typeface="Wingdings" pitchFamily="2" charset="2"/>
              <a:buChar char="Ø"/>
            </a:pPr>
            <a:r>
              <a:rPr lang="en-US" sz="1800" b="1" dirty="0" smtClean="0">
                <a:latin typeface="Comic Sans MS" pitchFamily="66" charset="0"/>
              </a:rPr>
              <a:t>Circle: </a:t>
            </a:r>
            <a:r>
              <a:rPr lang="en-US" sz="1500" dirty="0" smtClean="0">
                <a:latin typeface="Comic Sans MS" pitchFamily="66" charset="0"/>
              </a:rPr>
              <a:t>Begin every class with a worship circle.  Kids are 	instructed to arrive in the class and sit on one of the 	chairs (or on the floor) in a circle.  </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Ø"/>
            </a:pPr>
            <a:r>
              <a:rPr lang="en-US" sz="1800" b="1" dirty="0" smtClean="0">
                <a:latin typeface="Comic Sans MS" pitchFamily="66" charset="0"/>
              </a:rPr>
              <a:t>Sharing:</a:t>
            </a:r>
            <a:r>
              <a:rPr lang="en-US" sz="1500" dirty="0" smtClean="0">
                <a:latin typeface="Comic Sans MS" pitchFamily="66" charset="0"/>
              </a:rPr>
              <a:t>”Joys &amp; Concerns” gives everyone in the circle a 	chance to share something significant about their week.  	You might also review the expectations for class 	behavior (rules/class covenant)  </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Ø"/>
            </a:pPr>
            <a:r>
              <a:rPr lang="en-US" sz="1800" b="1" dirty="0" smtClean="0">
                <a:latin typeface="Comic Sans MS" pitchFamily="66" charset="0"/>
              </a:rPr>
              <a:t>Candle: </a:t>
            </a:r>
            <a:r>
              <a:rPr lang="en-US" sz="1500" dirty="0" smtClean="0">
                <a:latin typeface="Comic Sans MS" pitchFamily="66" charset="0"/>
              </a:rPr>
              <a:t>A candle is lit (by the teacher); the class is instructed 	that once the candle is lit, chatter ceases  &amp; they listen 	and focus.  You might speak about the symbolism of the 	candle: the flame as a symbol of God’s presence in this 	place, a reminder of the spirit that unites us all, 	whatever candlelight means to you or what the kids are 	reminded of, etc.</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Ø"/>
            </a:pPr>
            <a:r>
              <a:rPr lang="en-US" sz="1800" b="1" dirty="0" smtClean="0">
                <a:latin typeface="Comic Sans MS" pitchFamily="66" charset="0"/>
              </a:rPr>
              <a:t>Singing: </a:t>
            </a:r>
            <a:r>
              <a:rPr lang="en-US" sz="1500" dirty="0" smtClean="0">
                <a:latin typeface="Comic Sans MS" pitchFamily="66" charset="0"/>
              </a:rPr>
              <a:t>Music is powerful.  Share a simple song like, “The Lord 	is Good to Me”, “Let there be Peace on Earth”, one of 	the songs from worship, or a personal favorite.  They 	don’t need to be overly religious-many children’s and 	camp songs are wonderfully spiritual.  </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Ø"/>
            </a:pPr>
            <a:r>
              <a:rPr lang="en-US" sz="1800" b="1" dirty="0" smtClean="0">
                <a:latin typeface="Comic Sans MS" pitchFamily="66" charset="0"/>
              </a:rPr>
              <a:t>Praying: </a:t>
            </a:r>
            <a:r>
              <a:rPr lang="en-US" sz="1500" dirty="0" smtClean="0">
                <a:latin typeface="Comic Sans MS" pitchFamily="66" charset="0"/>
              </a:rPr>
              <a:t>Offer a prayer to begin the class, as your lighting the 	candle, after you collect the offering, and to end the 	class.  They can be the prayers posted in the classroom, 	your own, or ones you write with the children. They do 	not have to be the same each week. </a:t>
            </a:r>
          </a:p>
          <a:p>
            <a:pPr marL="0" indent="0">
              <a:spcBef>
                <a:spcPts val="0"/>
              </a:spcBef>
            </a:pPr>
            <a:endParaRPr lang="en-US" sz="500" dirty="0" smtClean="0">
              <a:latin typeface="Comic Sans MS" pitchFamily="66" charset="0"/>
            </a:endParaRPr>
          </a:p>
          <a:p>
            <a:pPr marL="0" indent="0">
              <a:spcBef>
                <a:spcPts val="0"/>
              </a:spcBef>
              <a:buFont typeface="Wingdings" pitchFamily="2" charset="2"/>
              <a:buChar char="Ø"/>
            </a:pPr>
            <a:r>
              <a:rPr lang="en-US" sz="1800" b="1" dirty="0" smtClean="0">
                <a:latin typeface="Comic Sans MS" pitchFamily="66" charset="0"/>
              </a:rPr>
              <a:t>Closing: </a:t>
            </a:r>
            <a:r>
              <a:rPr lang="en-US" sz="1500" dirty="0" smtClean="0">
                <a:latin typeface="Comic Sans MS" pitchFamily="66" charset="0"/>
              </a:rPr>
              <a:t>At the end of class, try to end with calm 	togetherness, rather than rushing-off chaos. </a:t>
            </a:r>
          </a:p>
          <a:p>
            <a:pPr marL="0" indent="0">
              <a:spcBef>
                <a:spcPts val="0"/>
              </a:spcBef>
            </a:pPr>
            <a:endParaRPr lang="en-US" sz="1500" dirty="0" smtClean="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234016"/>
          </a:xfrm>
        </p:spPr>
        <p:txBody>
          <a:bodyPr>
            <a:normAutofit fontScale="90000"/>
          </a:bodyPr>
          <a:lstStyle/>
          <a:p>
            <a:r>
              <a:rPr lang="en-US" sz="4000" b="1" u="sng" dirty="0" smtClean="0">
                <a:latin typeface="Papyrus" pitchFamily="66" charset="0"/>
              </a:rPr>
              <a:t>Teaching Tips &amp; Reminders</a:t>
            </a:r>
            <a:endParaRPr lang="en-US" sz="4000" b="1" u="sng" dirty="0">
              <a:latin typeface="Papyrus" pitchFamily="66" charset="0"/>
            </a:endParaRPr>
          </a:p>
        </p:txBody>
      </p:sp>
      <p:sp>
        <p:nvSpPr>
          <p:cNvPr id="3" name="Content Placeholder 2"/>
          <p:cNvSpPr>
            <a:spLocks noGrp="1"/>
          </p:cNvSpPr>
          <p:nvPr>
            <p:ph idx="1"/>
          </p:nvPr>
        </p:nvSpPr>
        <p:spPr>
          <a:xfrm>
            <a:off x="304800" y="1676400"/>
            <a:ext cx="6172200" cy="6477000"/>
          </a:xfrm>
        </p:spPr>
        <p:txBody>
          <a:bodyPr>
            <a:normAutofit/>
          </a:bodyPr>
          <a:lstStyle/>
          <a:p>
            <a:pPr marL="0" indent="0">
              <a:spcBef>
                <a:spcPts val="0"/>
              </a:spcBef>
              <a:buFont typeface="Wingdings" pitchFamily="2" charset="2"/>
              <a:buChar char="v"/>
            </a:pPr>
            <a:r>
              <a:rPr lang="en-US" sz="2000" b="1" dirty="0" smtClean="0">
                <a:latin typeface="Comic Sans MS" pitchFamily="66" charset="0"/>
              </a:rPr>
              <a:t> Be prepared and ready to teach your lesson!    </a:t>
            </a:r>
          </a:p>
          <a:p>
            <a:pPr marL="0" indent="0">
              <a:spcBef>
                <a:spcPts val="0"/>
              </a:spcBef>
              <a:buNone/>
            </a:pPr>
            <a:r>
              <a:rPr lang="en-US" sz="2000" b="1" dirty="0" smtClean="0">
                <a:latin typeface="Comic Sans MS" pitchFamily="66" charset="0"/>
              </a:rPr>
              <a:t>   </a:t>
            </a:r>
            <a:r>
              <a:rPr lang="en-US" sz="1600" dirty="0" smtClean="0">
                <a:latin typeface="Comic Sans MS" pitchFamily="66" charset="0"/>
              </a:rPr>
              <a:t>Look </a:t>
            </a:r>
            <a:r>
              <a:rPr lang="en-US" sz="1600" dirty="0">
                <a:latin typeface="Comic Sans MS" pitchFamily="66" charset="0"/>
              </a:rPr>
              <a:t>through the folder and choose what part(s) of </a:t>
            </a:r>
            <a:r>
              <a:rPr lang="en-US" sz="1600" dirty="0" smtClean="0">
                <a:latin typeface="Comic Sans MS" pitchFamily="66" charset="0"/>
              </a:rPr>
              <a:t>  </a:t>
            </a:r>
          </a:p>
          <a:p>
            <a:pPr marL="0" indent="0">
              <a:spcBef>
                <a:spcPts val="0"/>
              </a:spcBef>
              <a:buNone/>
            </a:pPr>
            <a:r>
              <a:rPr lang="en-US" sz="1600" dirty="0">
                <a:latin typeface="Comic Sans MS" pitchFamily="66" charset="0"/>
              </a:rPr>
              <a:t> </a:t>
            </a:r>
            <a:r>
              <a:rPr lang="en-US" sz="1600" dirty="0" smtClean="0">
                <a:latin typeface="Comic Sans MS" pitchFamily="66" charset="0"/>
              </a:rPr>
              <a:t>    the </a:t>
            </a:r>
            <a:r>
              <a:rPr lang="en-US" sz="1600" dirty="0">
                <a:latin typeface="Comic Sans MS" pitchFamily="66" charset="0"/>
              </a:rPr>
              <a:t>lesson you want to do in class.  Decide on readings, </a:t>
            </a:r>
            <a:endParaRPr lang="en-US" sz="1600" dirty="0" smtClean="0">
              <a:latin typeface="Comic Sans MS" pitchFamily="66" charset="0"/>
            </a:endParaRPr>
          </a:p>
          <a:p>
            <a:pPr marL="0" indent="0">
              <a:spcBef>
                <a:spcPts val="0"/>
              </a:spcBef>
              <a:buNone/>
            </a:pPr>
            <a:r>
              <a:rPr lang="en-US" sz="1600" dirty="0">
                <a:latin typeface="Comic Sans MS" pitchFamily="66" charset="0"/>
              </a:rPr>
              <a:t> </a:t>
            </a:r>
            <a:r>
              <a:rPr lang="en-US" sz="1600" dirty="0" smtClean="0">
                <a:latin typeface="Comic Sans MS" pitchFamily="66" charset="0"/>
              </a:rPr>
              <a:t>    songs</a:t>
            </a:r>
            <a:r>
              <a:rPr lang="en-US" sz="1600" dirty="0">
                <a:latin typeface="Comic Sans MS" pitchFamily="66" charset="0"/>
              </a:rPr>
              <a:t>, worksheets, games/activities- and </a:t>
            </a:r>
            <a:r>
              <a:rPr lang="en-US" sz="1600" b="1" dirty="0">
                <a:latin typeface="Comic Sans MS" pitchFamily="66" charset="0"/>
              </a:rPr>
              <a:t>make copies </a:t>
            </a:r>
            <a:endParaRPr lang="en-US" sz="1600" b="1" dirty="0" smtClean="0">
              <a:latin typeface="Comic Sans MS" pitchFamily="66" charset="0"/>
            </a:endParaRPr>
          </a:p>
          <a:p>
            <a:pPr marL="0" indent="0">
              <a:spcBef>
                <a:spcPts val="0"/>
              </a:spcBef>
              <a:buNone/>
            </a:pPr>
            <a:r>
              <a:rPr lang="en-US" sz="1600" b="1" dirty="0">
                <a:latin typeface="Comic Sans MS" pitchFamily="66" charset="0"/>
              </a:rPr>
              <a:t> </a:t>
            </a:r>
            <a:r>
              <a:rPr lang="en-US" sz="1600" b="1" dirty="0" smtClean="0">
                <a:latin typeface="Comic Sans MS" pitchFamily="66" charset="0"/>
              </a:rPr>
              <a:t>   of </a:t>
            </a:r>
            <a:r>
              <a:rPr lang="en-US" sz="1600" b="1" dirty="0">
                <a:latin typeface="Comic Sans MS" pitchFamily="66" charset="0"/>
              </a:rPr>
              <a:t>what you'll need to handout.</a:t>
            </a:r>
            <a:r>
              <a:rPr lang="en-US" sz="1600" dirty="0">
                <a:latin typeface="Comic Sans MS" pitchFamily="66" charset="0"/>
              </a:rPr>
              <a:t>  </a:t>
            </a:r>
          </a:p>
          <a:p>
            <a:pPr marL="0" indent="0">
              <a:spcBef>
                <a:spcPts val="0"/>
              </a:spcBef>
              <a:buNone/>
            </a:pPr>
            <a:r>
              <a:rPr lang="en-US" sz="1600" dirty="0" smtClean="0">
                <a:latin typeface="Comic Sans MS" pitchFamily="66" charset="0"/>
              </a:rPr>
              <a:t>     </a:t>
            </a:r>
            <a:r>
              <a:rPr lang="en-US" sz="1600" u="sng" dirty="0" smtClean="0">
                <a:latin typeface="Comic Sans MS" pitchFamily="66" charset="0"/>
              </a:rPr>
              <a:t>Please </a:t>
            </a:r>
            <a:r>
              <a:rPr lang="en-US" sz="1600" u="sng" dirty="0">
                <a:latin typeface="Comic Sans MS" pitchFamily="66" charset="0"/>
              </a:rPr>
              <a:t>note:</a:t>
            </a:r>
            <a:r>
              <a:rPr lang="en-US" sz="1600" dirty="0">
                <a:latin typeface="Comic Sans MS" pitchFamily="66" charset="0"/>
              </a:rPr>
              <a:t> You can change or add anything you want </a:t>
            </a:r>
            <a:r>
              <a:rPr lang="en-US" sz="1600" dirty="0" smtClean="0">
                <a:latin typeface="Comic Sans MS" pitchFamily="66" charset="0"/>
              </a:rPr>
              <a:t>to the       </a:t>
            </a:r>
          </a:p>
          <a:p>
            <a:pPr marL="0" indent="0">
              <a:spcBef>
                <a:spcPts val="0"/>
              </a:spcBef>
              <a:buNone/>
            </a:pPr>
            <a:r>
              <a:rPr lang="en-US" sz="1600" dirty="0" smtClean="0">
                <a:latin typeface="Comic Sans MS" pitchFamily="66" charset="0"/>
              </a:rPr>
              <a:t>     lesson</a:t>
            </a:r>
            <a:r>
              <a:rPr lang="en-US" sz="1600" dirty="0">
                <a:latin typeface="Comic Sans MS" pitchFamily="66" charset="0"/>
              </a:rPr>
              <a:t>...be creative!  If you need help preparing the lesson, </a:t>
            </a:r>
            <a:endParaRPr lang="en-US" sz="1600" dirty="0" smtClean="0">
              <a:latin typeface="Comic Sans MS" pitchFamily="66" charset="0"/>
            </a:endParaRPr>
          </a:p>
          <a:p>
            <a:pPr marL="0" indent="0">
              <a:spcBef>
                <a:spcPts val="0"/>
              </a:spcBef>
              <a:buNone/>
            </a:pPr>
            <a:r>
              <a:rPr lang="en-US" sz="1600" dirty="0" smtClean="0">
                <a:latin typeface="Comic Sans MS" pitchFamily="66" charset="0"/>
              </a:rPr>
              <a:t>     locating </a:t>
            </a:r>
            <a:r>
              <a:rPr lang="en-US" sz="1600" dirty="0">
                <a:latin typeface="Comic Sans MS" pitchFamily="66" charset="0"/>
              </a:rPr>
              <a:t>materials, or coming up with other ideas please </a:t>
            </a:r>
            <a:endParaRPr lang="en-US" sz="1600" dirty="0" smtClean="0">
              <a:latin typeface="Comic Sans MS" pitchFamily="66" charset="0"/>
            </a:endParaRPr>
          </a:p>
          <a:p>
            <a:pPr marL="0" indent="0">
              <a:spcBef>
                <a:spcPts val="0"/>
              </a:spcBef>
              <a:buNone/>
            </a:pPr>
            <a:r>
              <a:rPr lang="en-US" sz="1600" dirty="0" smtClean="0">
                <a:latin typeface="Comic Sans MS" pitchFamily="66" charset="0"/>
              </a:rPr>
              <a:t>     e-mail the </a:t>
            </a:r>
            <a:r>
              <a:rPr lang="en-US" sz="1600" dirty="0" err="1" smtClean="0">
                <a:latin typeface="Comic Sans MS" pitchFamily="66" charset="0"/>
              </a:rPr>
              <a:t>DRE</a:t>
            </a:r>
            <a:r>
              <a:rPr lang="en-US" sz="1600" dirty="0" smtClean="0">
                <a:latin typeface="Comic Sans MS" pitchFamily="66" charset="0"/>
              </a:rPr>
              <a:t>.</a:t>
            </a:r>
          </a:p>
          <a:p>
            <a:pPr marL="0" indent="0">
              <a:spcBef>
                <a:spcPts val="0"/>
              </a:spcBef>
              <a:buNone/>
            </a:pPr>
            <a:endParaRPr lang="en-US" sz="500" b="1" dirty="0">
              <a:latin typeface="Comic Sans MS" pitchFamily="66" charset="0"/>
            </a:endParaRPr>
          </a:p>
          <a:p>
            <a:pPr>
              <a:buFont typeface="Wingdings" pitchFamily="2" charset="2"/>
              <a:buChar char="v"/>
            </a:pPr>
            <a:r>
              <a:rPr lang="en-US" sz="2000" b="1" dirty="0" smtClean="0">
                <a:latin typeface="Comic Sans MS" pitchFamily="66" charset="0"/>
              </a:rPr>
              <a:t>Please take attendance carefully.  </a:t>
            </a:r>
          </a:p>
          <a:p>
            <a:pPr marL="0" indent="0">
              <a:spcBef>
                <a:spcPts val="0"/>
              </a:spcBef>
              <a:buNone/>
            </a:pPr>
            <a:r>
              <a:rPr lang="en-US" sz="1700" dirty="0">
                <a:latin typeface="Comic Sans MS" pitchFamily="66" charset="0"/>
              </a:rPr>
              <a:t> </a:t>
            </a:r>
            <a:r>
              <a:rPr lang="en-US" sz="1700" dirty="0" smtClean="0">
                <a:latin typeface="Comic Sans MS" pitchFamily="66" charset="0"/>
              </a:rPr>
              <a:t>   </a:t>
            </a:r>
            <a:r>
              <a:rPr lang="en-US" sz="1600" dirty="0" smtClean="0">
                <a:latin typeface="Comic Sans MS" pitchFamily="66" charset="0"/>
              </a:rPr>
              <a:t>If a child is not on your attendance sheet, please fill in   </a:t>
            </a:r>
          </a:p>
          <a:p>
            <a:pPr marL="0" indent="0">
              <a:spcBef>
                <a:spcPts val="0"/>
              </a:spcBef>
              <a:buNone/>
            </a:pPr>
            <a:r>
              <a:rPr lang="en-US" sz="1600" dirty="0">
                <a:latin typeface="Comic Sans MS" pitchFamily="66" charset="0"/>
              </a:rPr>
              <a:t> </a:t>
            </a:r>
            <a:r>
              <a:rPr lang="en-US" sz="1600" dirty="0" smtClean="0">
                <a:latin typeface="Comic Sans MS" pitchFamily="66" charset="0"/>
              </a:rPr>
              <a:t>   their name and give their parents a blank registration  </a:t>
            </a:r>
          </a:p>
          <a:p>
            <a:pPr marL="0" indent="0">
              <a:spcBef>
                <a:spcPts val="0"/>
              </a:spcBef>
              <a:buNone/>
            </a:pPr>
            <a:r>
              <a:rPr lang="en-US" sz="1600" dirty="0">
                <a:latin typeface="Comic Sans MS" pitchFamily="66" charset="0"/>
              </a:rPr>
              <a:t> </a:t>
            </a:r>
            <a:r>
              <a:rPr lang="en-US" sz="1600" dirty="0" smtClean="0">
                <a:latin typeface="Comic Sans MS" pitchFamily="66" charset="0"/>
              </a:rPr>
              <a:t>   form (found in the back of the class binder).</a:t>
            </a:r>
          </a:p>
          <a:p>
            <a:pPr marL="0" indent="0">
              <a:spcBef>
                <a:spcPts val="0"/>
              </a:spcBef>
              <a:buNone/>
            </a:pPr>
            <a:endParaRPr lang="en-US" sz="500" dirty="0" smtClean="0">
              <a:latin typeface="Comic Sans MS" pitchFamily="66" charset="0"/>
            </a:endParaRPr>
          </a:p>
          <a:p>
            <a:pPr marL="0" indent="0">
              <a:spcBef>
                <a:spcPts val="0"/>
              </a:spcBef>
              <a:buFont typeface="Wingdings" pitchFamily="2" charset="2"/>
              <a:buChar char="v"/>
            </a:pPr>
            <a:r>
              <a:rPr lang="en-US" sz="2000" dirty="0" smtClean="0">
                <a:latin typeface="Comic Sans MS" pitchFamily="66" charset="0"/>
              </a:rPr>
              <a:t> </a:t>
            </a:r>
            <a:r>
              <a:rPr lang="en-US" sz="2000" b="1" dirty="0" smtClean="0">
                <a:latin typeface="Comic Sans MS" pitchFamily="66" charset="0"/>
              </a:rPr>
              <a:t>Collect offering and say a short prayer.</a:t>
            </a:r>
            <a:endParaRPr lang="en-US" sz="1700" dirty="0" smtClean="0">
              <a:latin typeface="Comic Sans MS" pitchFamily="66" charset="0"/>
            </a:endParaRPr>
          </a:p>
          <a:p>
            <a:pPr marL="0" indent="0">
              <a:spcBef>
                <a:spcPts val="0"/>
              </a:spcBef>
              <a:buNone/>
            </a:pPr>
            <a:r>
              <a:rPr lang="en-US" sz="1700" b="1" dirty="0" smtClean="0">
                <a:latin typeface="Comic Sans MS" pitchFamily="66" charset="0"/>
              </a:rPr>
              <a:t>    </a:t>
            </a:r>
            <a:r>
              <a:rPr lang="en-US" sz="1700" dirty="0" smtClean="0">
                <a:latin typeface="Comic Sans MS" pitchFamily="66" charset="0"/>
              </a:rPr>
              <a:t>The </a:t>
            </a:r>
            <a:r>
              <a:rPr lang="en-US" sz="1700" dirty="0" err="1" smtClean="0">
                <a:latin typeface="Comic Sans MS" pitchFamily="66" charset="0"/>
              </a:rPr>
              <a:t>DRE</a:t>
            </a:r>
            <a:r>
              <a:rPr lang="en-US" sz="1700" dirty="0" smtClean="0">
                <a:latin typeface="Comic Sans MS" pitchFamily="66" charset="0"/>
              </a:rPr>
              <a:t> will collect offering before the end of class.</a:t>
            </a:r>
          </a:p>
          <a:p>
            <a:pPr marL="0" indent="0">
              <a:spcBef>
                <a:spcPts val="0"/>
              </a:spcBef>
              <a:buNone/>
            </a:pPr>
            <a:endParaRPr lang="en-US" sz="500" dirty="0" smtClean="0">
              <a:latin typeface="Comic Sans MS" pitchFamily="66" charset="0"/>
            </a:endParaRPr>
          </a:p>
          <a:p>
            <a:pPr marL="0" indent="0">
              <a:spcBef>
                <a:spcPts val="0"/>
              </a:spcBef>
              <a:buFont typeface="Wingdings" pitchFamily="2" charset="2"/>
              <a:buChar char="v"/>
            </a:pPr>
            <a:r>
              <a:rPr lang="en-US" sz="2000" b="1" dirty="0" smtClean="0">
                <a:latin typeface="Comic Sans MS" pitchFamily="66" charset="0"/>
              </a:rPr>
              <a:t> Leave the classroom as neat as you found it.</a:t>
            </a:r>
            <a:endParaRPr lang="en-US" sz="2000" dirty="0" smtClean="0">
              <a:latin typeface="Comic Sans MS" pitchFamily="66" charset="0"/>
            </a:endParaRPr>
          </a:p>
          <a:p>
            <a:pPr marL="0" indent="0">
              <a:spcBef>
                <a:spcPts val="0"/>
              </a:spcBef>
              <a:buNone/>
            </a:pPr>
            <a:r>
              <a:rPr lang="en-US" sz="2000" b="1" dirty="0" smtClean="0">
                <a:latin typeface="Comic Sans MS" pitchFamily="66" charset="0"/>
              </a:rPr>
              <a:t>  </a:t>
            </a:r>
            <a:r>
              <a:rPr lang="en-US" sz="1600" dirty="0" smtClean="0">
                <a:latin typeface="Comic Sans MS" pitchFamily="66" charset="0"/>
              </a:rPr>
              <a:t>Return classroom supplies to the cart; storage room </a:t>
            </a:r>
          </a:p>
          <a:p>
            <a:pPr marL="0" indent="0">
              <a:spcBef>
                <a:spcPts val="0"/>
              </a:spcBef>
              <a:buNone/>
            </a:pPr>
            <a:r>
              <a:rPr lang="en-US" sz="1600" dirty="0">
                <a:latin typeface="Comic Sans MS" pitchFamily="66" charset="0"/>
              </a:rPr>
              <a:t> </a:t>
            </a:r>
            <a:r>
              <a:rPr lang="en-US" sz="1600" dirty="0" smtClean="0">
                <a:latin typeface="Comic Sans MS" pitchFamily="66" charset="0"/>
              </a:rPr>
              <a:t>   supplies back where you found them; lessons back in file  </a:t>
            </a:r>
          </a:p>
          <a:p>
            <a:pPr marL="0" indent="0">
              <a:spcBef>
                <a:spcPts val="0"/>
              </a:spcBef>
              <a:buNone/>
            </a:pPr>
            <a:r>
              <a:rPr lang="en-US" sz="1600" dirty="0">
                <a:latin typeface="Comic Sans MS" pitchFamily="66" charset="0"/>
              </a:rPr>
              <a:t> </a:t>
            </a:r>
            <a:r>
              <a:rPr lang="en-US" sz="1600" dirty="0" smtClean="0">
                <a:latin typeface="Comic Sans MS" pitchFamily="66" charset="0"/>
              </a:rPr>
              <a:t>   folders; trash picked up; table(s) wiped; chairs stacked</a:t>
            </a:r>
          </a:p>
          <a:p>
            <a:pPr marL="0" indent="0">
              <a:spcBef>
                <a:spcPts val="0"/>
              </a:spcBef>
              <a:buFont typeface="Wingdings" pitchFamily="2" charset="2"/>
              <a:buChar char="v"/>
            </a:pPr>
            <a:r>
              <a:rPr lang="en-US" sz="1800" b="1" dirty="0" smtClean="0">
                <a:latin typeface="Comic Sans MS" pitchFamily="66" charset="0"/>
              </a:rPr>
              <a:t> </a:t>
            </a:r>
            <a:r>
              <a:rPr lang="en-US" sz="2000" b="1" dirty="0" smtClean="0">
                <a:latin typeface="Comic Sans MS" pitchFamily="66" charset="0"/>
              </a:rPr>
              <a:t>Make a note of any ‘Need to Know’ info.</a:t>
            </a:r>
            <a:endParaRPr lang="en-US" sz="2000" dirty="0" smtClean="0">
              <a:latin typeface="Comic Sans MS" pitchFamily="66" charset="0"/>
            </a:endParaRPr>
          </a:p>
          <a:p>
            <a:pPr marL="0" indent="0">
              <a:spcBef>
                <a:spcPts val="0"/>
              </a:spcBef>
              <a:buNone/>
            </a:pPr>
            <a:r>
              <a:rPr lang="en-US" sz="1600" b="1" dirty="0" smtClean="0">
                <a:latin typeface="Comic Sans MS" pitchFamily="66" charset="0"/>
              </a:rPr>
              <a:t>  </a:t>
            </a:r>
            <a:r>
              <a:rPr lang="en-US" sz="1600" dirty="0" smtClean="0">
                <a:latin typeface="Comic Sans MS" pitchFamily="66" charset="0"/>
              </a:rPr>
              <a:t>There are “Weekly Log” forms in the back of the class </a:t>
            </a:r>
          </a:p>
          <a:p>
            <a:pPr marL="0" indent="0">
              <a:spcBef>
                <a:spcPts val="0"/>
              </a:spcBef>
              <a:buNone/>
            </a:pPr>
            <a:r>
              <a:rPr lang="en-US" sz="1600" dirty="0">
                <a:latin typeface="Comic Sans MS" pitchFamily="66" charset="0"/>
              </a:rPr>
              <a:t> </a:t>
            </a:r>
            <a:r>
              <a:rPr lang="en-US" sz="1600" dirty="0" smtClean="0">
                <a:latin typeface="Comic Sans MS" pitchFamily="66" charset="0"/>
              </a:rPr>
              <a:t>   binder-please fill out/make a note of anything you </a:t>
            </a:r>
          </a:p>
          <a:p>
            <a:pPr marL="0" indent="0">
              <a:spcBef>
                <a:spcPts val="0"/>
              </a:spcBef>
              <a:buNone/>
            </a:pPr>
            <a:r>
              <a:rPr lang="en-US" sz="1600" dirty="0">
                <a:latin typeface="Comic Sans MS" pitchFamily="66" charset="0"/>
              </a:rPr>
              <a:t> </a:t>
            </a:r>
            <a:r>
              <a:rPr lang="en-US" sz="1600" dirty="0" smtClean="0">
                <a:latin typeface="Comic Sans MS" pitchFamily="66" charset="0"/>
              </a:rPr>
              <a:t>   want/need to share with the </a:t>
            </a:r>
            <a:r>
              <a:rPr lang="en-US" sz="1600" dirty="0" err="1" smtClean="0">
                <a:latin typeface="Comic Sans MS" pitchFamily="66" charset="0"/>
              </a:rPr>
              <a:t>DRE</a:t>
            </a:r>
            <a:r>
              <a:rPr lang="en-US" sz="1600" dirty="0" smtClean="0">
                <a:latin typeface="Comic Sans MS" pitchFamily="66" charset="0"/>
              </a:rPr>
              <a:t>.</a:t>
            </a:r>
          </a:p>
          <a:p>
            <a:pPr marL="0" indent="0">
              <a:spcBef>
                <a:spcPts val="0"/>
              </a:spcBef>
              <a:buNone/>
            </a:pPr>
            <a:endParaRPr lang="en-US" sz="1600" dirty="0" smtClean="0">
              <a:latin typeface="Comic Sans MS" pitchFamily="66" charset="0"/>
            </a:endParaRPr>
          </a:p>
          <a:p>
            <a:pPr marL="0" indent="0">
              <a:spcBef>
                <a:spcPts val="0"/>
              </a:spcBef>
              <a:buNone/>
            </a:pPr>
            <a:endParaRPr lang="en-US" sz="2000" dirty="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21254</TotalTime>
  <Words>2920</Words>
  <Application>Microsoft Office PowerPoint</Application>
  <PresentationFormat>On-screen Show (4:3)</PresentationFormat>
  <Paragraphs>498</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FPCU  Religious Education     Class Binder</vt:lpstr>
      <vt:lpstr>Slide 2</vt:lpstr>
      <vt:lpstr>Table of Contents</vt:lpstr>
      <vt:lpstr>RE  Church  Calendar 20      -20      </vt:lpstr>
      <vt:lpstr>Welcome to Religious Education ~  “Church School”</vt:lpstr>
      <vt:lpstr>First Parish of Westford Cooperative Church School Information For Teachers</vt:lpstr>
      <vt:lpstr>First Parish of Westford Cooperative Church School Information For Teachers</vt:lpstr>
      <vt:lpstr>Suggestions for Opening &amp; Closing RE Classes   ~ These or similar rituals will provide a grounding rhythm for classes, especially as teachers change and attendance is erratic.  Feel free, of course, to create your own rituals, and adapt, add or delete each week as needed.</vt:lpstr>
      <vt:lpstr>Teaching Tips &amp; Reminders</vt:lpstr>
      <vt:lpstr>RE Class Schedule</vt:lpstr>
      <vt:lpstr>Slide 11</vt:lpstr>
      <vt:lpstr>Discipline Policy &amp; Procedure Religious Education Program FPCU</vt:lpstr>
      <vt:lpstr> Consequences of Misbehavior “Discipline problems” are defined as: *Any violent act (hitting, throwing objects) *Ongoing repeated behavior (disrespecting, swearing, constant disruption)  </vt:lpstr>
      <vt:lpstr>Classroom Supply List        If any of these items are missing from the classroom please inform the DRE directly or make a note on your weekly log sheet.  Thank You      </vt:lpstr>
      <vt:lpstr> Storage Closet Supplies If any of these items are missing from the storage closet, please inform the DRE directly or make a note on your weekly log sheet. Thank You </vt:lpstr>
      <vt:lpstr>First Parish Church United RE Curriculum </vt:lpstr>
      <vt:lpstr>Slide 17</vt:lpstr>
      <vt:lpstr>Special Programs Workshops, Group Lessons &amp; Holiday Lessons  </vt:lpstr>
      <vt:lpstr>Slide 19</vt:lpstr>
      <vt:lpstr>Guidelines for Special Program Leaders (Holiday Lessons, Group Lessons, Workshops)</vt:lpstr>
      <vt:lpstr>Guidelines for Special Program Leaders (Holiday Lessons, Group Lessons, Workshops)</vt:lpstr>
      <vt:lpstr>Guidelines for Special Program Leaders (Holiday Lessons, Group Lessons, Workshops)</vt:lpstr>
      <vt:lpstr> Special Program Lesson Plan This form will help you get organized and prepared for your program; It will also serve as a reference in the future, please save it!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Education    Parent/Teacher Handbook</dc:title>
  <dc:creator>Nicki</dc:creator>
  <cp:lastModifiedBy>HP</cp:lastModifiedBy>
  <cp:revision>159</cp:revision>
  <dcterms:created xsi:type="dcterms:W3CDTF">2012-03-11T18:42:25Z</dcterms:created>
  <dcterms:modified xsi:type="dcterms:W3CDTF">2019-08-04T16:56:36Z</dcterms:modified>
</cp:coreProperties>
</file>